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9"/>
  </p:notesMasterIdLst>
  <p:handoutMasterIdLst>
    <p:handoutMasterId r:id="rId10"/>
  </p:handoutMasterIdLst>
  <p:sldIdLst>
    <p:sldId id="266" r:id="rId2"/>
    <p:sldId id="276" r:id="rId3"/>
    <p:sldId id="277" r:id="rId4"/>
    <p:sldId id="278" r:id="rId5"/>
    <p:sldId id="279" r:id="rId6"/>
    <p:sldId id="280" r:id="rId7"/>
    <p:sldId id="268" r:id="rId8"/>
  </p:sldIdLst>
  <p:sldSz cx="9144000" cy="5143500" type="screen16x9"/>
  <p:notesSz cx="6858000" cy="9926638"/>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569"/>
    <p:restoredTop sz="94649"/>
  </p:normalViewPr>
  <p:slideViewPr>
    <p:cSldViewPr snapToGrid="0" snapToObjects="1" showGuides="1">
      <p:cViewPr varScale="1">
        <p:scale>
          <a:sx n="138" d="100"/>
          <a:sy n="138" d="100"/>
        </p:scale>
        <p:origin x="354" y="102"/>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98056"/>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sz="quarter" idx="1"/>
          </p:nvPr>
        </p:nvSpPr>
        <p:spPr>
          <a:xfrm>
            <a:off x="3884613" y="0"/>
            <a:ext cx="2971800" cy="498056"/>
          </a:xfrm>
          <a:prstGeom prst="rect">
            <a:avLst/>
          </a:prstGeom>
        </p:spPr>
        <p:txBody>
          <a:bodyPr vert="horz" lIns="91440" tIns="45720" rIns="91440" bIns="45720" rtlCol="0"/>
          <a:lstStyle>
            <a:lvl1pPr algn="r">
              <a:defRPr sz="1200"/>
            </a:lvl1pPr>
          </a:lstStyle>
          <a:p>
            <a:fld id="{5BCF88C3-7CD6-4C8F-B0AE-A2A6501EB6A8}" type="datetimeFigureOut">
              <a:rPr lang="fi-FI" smtClean="0"/>
              <a:t>17.5.2023</a:t>
            </a:fld>
            <a:endParaRPr lang="fi-FI"/>
          </a:p>
        </p:txBody>
      </p:sp>
      <p:sp>
        <p:nvSpPr>
          <p:cNvPr id="4" name="Alatunnisteen paikkamerkki 3"/>
          <p:cNvSpPr>
            <a:spLocks noGrp="1"/>
          </p:cNvSpPr>
          <p:nvPr>
            <p:ph type="ftr" sz="quarter" idx="2"/>
          </p:nvPr>
        </p:nvSpPr>
        <p:spPr>
          <a:xfrm>
            <a:off x="0" y="9428584"/>
            <a:ext cx="2971800" cy="498055"/>
          </a:xfrm>
          <a:prstGeom prst="rect">
            <a:avLst/>
          </a:prstGeom>
        </p:spPr>
        <p:txBody>
          <a:bodyPr vert="horz" lIns="91440" tIns="45720" rIns="91440" bIns="45720" rtlCol="0" anchor="b"/>
          <a:lstStyle>
            <a:lvl1pPr algn="l">
              <a:defRPr sz="1200"/>
            </a:lvl1pPr>
          </a:lstStyle>
          <a:p>
            <a:endParaRPr lang="fi-FI"/>
          </a:p>
        </p:txBody>
      </p:sp>
      <p:sp>
        <p:nvSpPr>
          <p:cNvPr id="5" name="Dian numeron paikkamerkki 4"/>
          <p:cNvSpPr>
            <a:spLocks noGrp="1"/>
          </p:cNvSpPr>
          <p:nvPr>
            <p:ph type="sldNum" sz="quarter" idx="3"/>
          </p:nvPr>
        </p:nvSpPr>
        <p:spPr>
          <a:xfrm>
            <a:off x="3884613" y="9428584"/>
            <a:ext cx="2971800" cy="498055"/>
          </a:xfrm>
          <a:prstGeom prst="rect">
            <a:avLst/>
          </a:prstGeom>
        </p:spPr>
        <p:txBody>
          <a:bodyPr vert="horz" lIns="91440" tIns="45720" rIns="91440" bIns="45720" rtlCol="0" anchor="b"/>
          <a:lstStyle>
            <a:lvl1pPr algn="r">
              <a:defRPr sz="1200"/>
            </a:lvl1pPr>
          </a:lstStyle>
          <a:p>
            <a:fld id="{1B81F9E2-2F56-474D-8FCC-65FDE580A8D4}" type="slidenum">
              <a:rPr lang="fi-FI" smtClean="0"/>
              <a:t>‹Nº›</a:t>
            </a:fld>
            <a:endParaRPr lang="fi-FI"/>
          </a:p>
        </p:txBody>
      </p:sp>
    </p:spTree>
    <p:extLst>
      <p:ext uri="{BB962C8B-B14F-4D97-AF65-F5344CB8AC3E}">
        <p14:creationId xmlns:p14="http://schemas.microsoft.com/office/powerpoint/2010/main" val="7460365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8056"/>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idx="1"/>
          </p:nvPr>
        </p:nvSpPr>
        <p:spPr>
          <a:xfrm>
            <a:off x="3884613" y="0"/>
            <a:ext cx="2971800" cy="498056"/>
          </a:xfrm>
          <a:prstGeom prst="rect">
            <a:avLst/>
          </a:prstGeom>
        </p:spPr>
        <p:txBody>
          <a:bodyPr vert="horz" lIns="91440" tIns="45720" rIns="91440" bIns="45720" rtlCol="0"/>
          <a:lstStyle>
            <a:lvl1pPr algn="r">
              <a:defRPr sz="1200"/>
            </a:lvl1pPr>
          </a:lstStyle>
          <a:p>
            <a:fld id="{13314F4D-3B18-764E-B32A-00C1D3093C4E}" type="datetimeFigureOut">
              <a:rPr lang="fi-FI" smtClean="0"/>
              <a:t>17.5.2023</a:t>
            </a:fld>
            <a:endParaRPr lang="fi-FI"/>
          </a:p>
        </p:txBody>
      </p:sp>
      <p:sp>
        <p:nvSpPr>
          <p:cNvPr id="4" name="Slide Image Placeholder 3"/>
          <p:cNvSpPr>
            <a:spLocks noGrp="1" noRot="1" noChangeAspect="1"/>
          </p:cNvSpPr>
          <p:nvPr>
            <p:ph type="sldImg" idx="2"/>
          </p:nvPr>
        </p:nvSpPr>
        <p:spPr>
          <a:xfrm>
            <a:off x="452438" y="1241425"/>
            <a:ext cx="5953125" cy="3349625"/>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85800" y="4777194"/>
            <a:ext cx="548640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6" name="Footer Placeholder 5"/>
          <p:cNvSpPr>
            <a:spLocks noGrp="1"/>
          </p:cNvSpPr>
          <p:nvPr>
            <p:ph type="ftr" sz="quarter" idx="4"/>
          </p:nvPr>
        </p:nvSpPr>
        <p:spPr>
          <a:xfrm>
            <a:off x="0" y="9428584"/>
            <a:ext cx="2971800" cy="498055"/>
          </a:xfrm>
          <a:prstGeom prst="rect">
            <a:avLst/>
          </a:prstGeom>
        </p:spPr>
        <p:txBody>
          <a:bodyPr vert="horz" lIns="91440" tIns="45720" rIns="91440" bIns="45720" rtlCol="0" anchor="b"/>
          <a:lstStyle>
            <a:lvl1pPr algn="l">
              <a:defRPr sz="1200"/>
            </a:lvl1pPr>
          </a:lstStyle>
          <a:p>
            <a:endParaRPr lang="fi-FI"/>
          </a:p>
        </p:txBody>
      </p:sp>
      <p:sp>
        <p:nvSpPr>
          <p:cNvPr id="7" name="Slide Number Placeholder 6"/>
          <p:cNvSpPr>
            <a:spLocks noGrp="1"/>
          </p:cNvSpPr>
          <p:nvPr>
            <p:ph type="sldNum" sz="quarter" idx="5"/>
          </p:nvPr>
        </p:nvSpPr>
        <p:spPr>
          <a:xfrm>
            <a:off x="3884613" y="9428584"/>
            <a:ext cx="2971800" cy="498055"/>
          </a:xfrm>
          <a:prstGeom prst="rect">
            <a:avLst/>
          </a:prstGeom>
        </p:spPr>
        <p:txBody>
          <a:bodyPr vert="horz" lIns="91440" tIns="45720" rIns="91440" bIns="45720" rtlCol="0" anchor="b"/>
          <a:lstStyle>
            <a:lvl1pPr algn="r">
              <a:defRPr sz="1200"/>
            </a:lvl1pPr>
          </a:lstStyle>
          <a:p>
            <a:fld id="{D1B6B73F-CFB5-9D4F-9E0D-F2C3CD4A0C21}" type="slidenum">
              <a:rPr lang="fi-FI" smtClean="0"/>
              <a:t>‹Nº›</a:t>
            </a:fld>
            <a:endParaRPr lang="fi-FI"/>
          </a:p>
        </p:txBody>
      </p:sp>
    </p:spTree>
    <p:extLst>
      <p:ext uri="{BB962C8B-B14F-4D97-AF65-F5344CB8AC3E}">
        <p14:creationId xmlns:p14="http://schemas.microsoft.com/office/powerpoint/2010/main" val="1682614223"/>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D1B6B73F-CFB5-9D4F-9E0D-F2C3CD4A0C21}" type="slidenum">
              <a:rPr lang="fi-FI" smtClean="0"/>
              <a:t>2</a:t>
            </a:fld>
            <a:endParaRPr lang="fi-FI"/>
          </a:p>
        </p:txBody>
      </p:sp>
    </p:spTree>
    <p:extLst>
      <p:ext uri="{BB962C8B-B14F-4D97-AF65-F5344CB8AC3E}">
        <p14:creationId xmlns:p14="http://schemas.microsoft.com/office/powerpoint/2010/main" val="239040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D1B6B73F-CFB5-9D4F-9E0D-F2C3CD4A0C21}" type="slidenum">
              <a:rPr lang="fi-FI" smtClean="0"/>
              <a:t>3</a:t>
            </a:fld>
            <a:endParaRPr lang="fi-FI"/>
          </a:p>
        </p:txBody>
      </p:sp>
    </p:spTree>
    <p:extLst>
      <p:ext uri="{BB962C8B-B14F-4D97-AF65-F5344CB8AC3E}">
        <p14:creationId xmlns:p14="http://schemas.microsoft.com/office/powerpoint/2010/main" val="40717813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D1B6B73F-CFB5-9D4F-9E0D-F2C3CD4A0C21}" type="slidenum">
              <a:rPr lang="fi-FI" smtClean="0"/>
              <a:t>4</a:t>
            </a:fld>
            <a:endParaRPr lang="fi-FI"/>
          </a:p>
        </p:txBody>
      </p:sp>
    </p:spTree>
    <p:extLst>
      <p:ext uri="{BB962C8B-B14F-4D97-AF65-F5344CB8AC3E}">
        <p14:creationId xmlns:p14="http://schemas.microsoft.com/office/powerpoint/2010/main" val="18755192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D1B6B73F-CFB5-9D4F-9E0D-F2C3CD4A0C21}" type="slidenum">
              <a:rPr lang="fi-FI" smtClean="0"/>
              <a:t>5</a:t>
            </a:fld>
            <a:endParaRPr lang="fi-FI"/>
          </a:p>
        </p:txBody>
      </p:sp>
    </p:spTree>
    <p:extLst>
      <p:ext uri="{BB962C8B-B14F-4D97-AF65-F5344CB8AC3E}">
        <p14:creationId xmlns:p14="http://schemas.microsoft.com/office/powerpoint/2010/main" val="13966204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D1B6B73F-CFB5-9D4F-9E0D-F2C3CD4A0C21}" type="slidenum">
              <a:rPr lang="fi-FI" smtClean="0"/>
              <a:t>6</a:t>
            </a:fld>
            <a:endParaRPr lang="fi-FI"/>
          </a:p>
        </p:txBody>
      </p:sp>
    </p:spTree>
    <p:extLst>
      <p:ext uri="{BB962C8B-B14F-4D97-AF65-F5344CB8AC3E}">
        <p14:creationId xmlns:p14="http://schemas.microsoft.com/office/powerpoint/2010/main" val="29276882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759774"/>
            <a:ext cx="6858000" cy="1790700"/>
          </a:xfrm>
        </p:spPr>
        <p:txBody>
          <a:bodyPr anchor="b"/>
          <a:lstStyle>
            <a:lvl1pPr algn="ctr">
              <a:defRPr sz="4500">
                <a:solidFill>
                  <a:schemeClr val="bg2"/>
                </a:solidFill>
              </a:defRPr>
            </a:lvl1pPr>
          </a:lstStyle>
          <a:p>
            <a:r>
              <a:rPr lang="fi-FI" noProof="0"/>
              <a:t>Muokkaa perustyyl. napsautt.</a:t>
            </a:r>
            <a:endParaRPr lang="en-US" noProof="0" dirty="0"/>
          </a:p>
        </p:txBody>
      </p:sp>
      <p:sp>
        <p:nvSpPr>
          <p:cNvPr id="3" name="Subtitle 2"/>
          <p:cNvSpPr>
            <a:spLocks noGrp="1"/>
          </p:cNvSpPr>
          <p:nvPr>
            <p:ph type="subTitle" idx="1"/>
          </p:nvPr>
        </p:nvSpPr>
        <p:spPr>
          <a:xfrm>
            <a:off x="1143000" y="2776073"/>
            <a:ext cx="6858000" cy="675291"/>
          </a:xfrm>
        </p:spPr>
        <p:txBody>
          <a:bodyPr/>
          <a:lstStyle>
            <a:lvl1pPr marL="0" indent="0" algn="ctr">
              <a:buNone/>
              <a:defRPr sz="1800">
                <a:solidFill>
                  <a:schemeClr val="bg1"/>
                </a:solidFill>
              </a:defRPr>
            </a:lvl1pPr>
            <a:lvl2pPr marL="342884"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fi-FI" noProof="0"/>
              <a:t>Muokkaa alaotsikon perustyyliä napsautt.</a:t>
            </a:r>
            <a:endParaRPr lang="en-US" noProof="0" dirty="0"/>
          </a:p>
        </p:txBody>
      </p:sp>
      <p:sp>
        <p:nvSpPr>
          <p:cNvPr id="9" name="TextBox 8"/>
          <p:cNvSpPr txBox="1"/>
          <p:nvPr/>
        </p:nvSpPr>
        <p:spPr>
          <a:xfrm>
            <a:off x="7863843" y="5913120"/>
            <a:ext cx="184731" cy="248209"/>
          </a:xfrm>
          <a:prstGeom prst="rect">
            <a:avLst/>
          </a:prstGeom>
          <a:noFill/>
        </p:spPr>
        <p:txBody>
          <a:bodyPr wrap="none" rtlCol="0">
            <a:spAutoFit/>
          </a:bodyPr>
          <a:lstStyle/>
          <a:p>
            <a:endParaRPr lang="fi-FI" sz="1013" dirty="0"/>
          </a:p>
        </p:txBody>
      </p:sp>
      <p:sp>
        <p:nvSpPr>
          <p:cNvPr id="10" name="TextBox 9"/>
          <p:cNvSpPr txBox="1"/>
          <p:nvPr/>
        </p:nvSpPr>
        <p:spPr>
          <a:xfrm>
            <a:off x="4191003" y="5791200"/>
            <a:ext cx="184731" cy="248209"/>
          </a:xfrm>
          <a:prstGeom prst="rect">
            <a:avLst/>
          </a:prstGeom>
          <a:noFill/>
        </p:spPr>
        <p:txBody>
          <a:bodyPr wrap="none" rtlCol="0">
            <a:spAutoFit/>
          </a:bodyPr>
          <a:lstStyle/>
          <a:p>
            <a:endParaRPr lang="fi-FI" sz="1013" dirty="0"/>
          </a:p>
        </p:txBody>
      </p:sp>
      <p:pic>
        <p:nvPicPr>
          <p:cNvPr id="60" name="Kuva 59" descr="Ministry of Economic Affairs and Employment of Finland"/>
          <p:cNvPicPr>
            <a:picLocks noChangeAspect="1"/>
          </p:cNvPicPr>
          <p:nvPr userDrawn="1"/>
        </p:nvPicPr>
        <p:blipFill>
          <a:blip r:embed="rId2"/>
          <a:stretch>
            <a:fillRect/>
          </a:stretch>
        </p:blipFill>
        <p:spPr>
          <a:xfrm>
            <a:off x="3818687" y="3919538"/>
            <a:ext cx="1498644" cy="822403"/>
          </a:xfrm>
          <a:prstGeom prst="rect">
            <a:avLst/>
          </a:prstGeom>
        </p:spPr>
      </p:pic>
    </p:spTree>
    <p:extLst>
      <p:ext uri="{BB962C8B-B14F-4D97-AF65-F5344CB8AC3E}">
        <p14:creationId xmlns:p14="http://schemas.microsoft.com/office/powerpoint/2010/main" val="2091392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a:xfrm>
            <a:off x="628650" y="397462"/>
            <a:ext cx="7203017" cy="746936"/>
          </a:xfrm>
        </p:spPr>
        <p:txBody>
          <a:bodyPr/>
          <a:lstStyle/>
          <a:p>
            <a:r>
              <a:rPr lang="fi-FI" noProof="0"/>
              <a:t>Muokkaa perustyyl. napsautt.</a:t>
            </a:r>
            <a:endParaRPr lang="en-US" noProof="0" dirty="0"/>
          </a:p>
        </p:txBody>
      </p:sp>
      <p:sp>
        <p:nvSpPr>
          <p:cNvPr id="3" name="Content Placeholder 2"/>
          <p:cNvSpPr>
            <a:spLocks noGrp="1"/>
          </p:cNvSpPr>
          <p:nvPr>
            <p:ph idx="1"/>
          </p:nvPr>
        </p:nvSpPr>
        <p:spPr>
          <a:xfrm>
            <a:off x="628650" y="1144398"/>
            <a:ext cx="7886700" cy="3335527"/>
          </a:xfrm>
        </p:spPr>
        <p:txBody>
          <a:bodyPr/>
          <a:lstStyle>
            <a:lvl1pPr>
              <a:defRPr b="0"/>
            </a:lvl1pPr>
          </a:lstStyle>
          <a:p>
            <a:pPr lvl="0"/>
            <a:r>
              <a:rPr lang="fi-FI" noProof="0"/>
              <a:t>Muokkaa tekstin perustyylejä</a:t>
            </a:r>
          </a:p>
          <a:p>
            <a:pPr lvl="1"/>
            <a:r>
              <a:rPr lang="fi-FI" noProof="0"/>
              <a:t>toinen taso</a:t>
            </a:r>
          </a:p>
          <a:p>
            <a:pPr lvl="2"/>
            <a:r>
              <a:rPr lang="fi-FI" noProof="0"/>
              <a:t>kolmas taso</a:t>
            </a:r>
          </a:p>
          <a:p>
            <a:pPr lvl="3"/>
            <a:r>
              <a:rPr lang="fi-FI" noProof="0"/>
              <a:t>neljäs taso</a:t>
            </a:r>
          </a:p>
          <a:p>
            <a:pPr lvl="4"/>
            <a:r>
              <a:rPr lang="fi-FI" noProof="0"/>
              <a:t>viides taso</a:t>
            </a:r>
            <a:endParaRPr lang="en-US" noProof="0" dirty="0"/>
          </a:p>
        </p:txBody>
      </p:sp>
      <p:sp>
        <p:nvSpPr>
          <p:cNvPr id="5" name="Footer Placeholder 4"/>
          <p:cNvSpPr>
            <a:spLocks noGrp="1"/>
          </p:cNvSpPr>
          <p:nvPr>
            <p:ph type="ftr" sz="quarter" idx="11"/>
          </p:nvPr>
        </p:nvSpPr>
        <p:spPr/>
        <p:txBody>
          <a:bodyPr/>
          <a:lstStyle/>
          <a:p>
            <a:r>
              <a:rPr lang="en-US" noProof="0" dirty="0"/>
              <a:t>Ministry of Economic Affairs and Employment of Finland • www.tem.fi</a:t>
            </a:r>
          </a:p>
        </p:txBody>
      </p:sp>
      <p:sp>
        <p:nvSpPr>
          <p:cNvPr id="4" name="Date Placeholder 3"/>
          <p:cNvSpPr>
            <a:spLocks noGrp="1"/>
          </p:cNvSpPr>
          <p:nvPr>
            <p:ph type="dt" sz="half" idx="10"/>
          </p:nvPr>
        </p:nvSpPr>
        <p:spPr/>
        <p:txBody>
          <a:bodyPr/>
          <a:lstStyle/>
          <a:p>
            <a:fld id="{93E0EBAA-C411-45D9-80DA-270082DA0897}" type="datetime1">
              <a:rPr lang="fi-FI" smtClean="0"/>
              <a:t>17.5.2023</a:t>
            </a:fld>
            <a:endParaRPr lang="fi-FI" dirty="0"/>
          </a:p>
        </p:txBody>
      </p:sp>
      <p:sp>
        <p:nvSpPr>
          <p:cNvPr id="6" name="Slide Number Placeholder 5"/>
          <p:cNvSpPr>
            <a:spLocks noGrp="1"/>
          </p:cNvSpPr>
          <p:nvPr>
            <p:ph type="sldNum" sz="quarter" idx="12"/>
          </p:nvPr>
        </p:nvSpPr>
        <p:spPr/>
        <p:txBody>
          <a:bodyPr/>
          <a:lstStyle/>
          <a:p>
            <a:fld id="{3065C9E5-8AC3-DF4B-BA99-CB03B9370A98}" type="slidenum">
              <a:rPr lang="fi-FI" smtClean="0"/>
              <a:pPr/>
              <a:t>‹Nº›</a:t>
            </a:fld>
            <a:endParaRPr lang="fi-FI"/>
          </a:p>
        </p:txBody>
      </p:sp>
      <p:pic>
        <p:nvPicPr>
          <p:cNvPr id="11" name="Picture 10">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26033" y="554930"/>
            <a:ext cx="288358" cy="432000"/>
          </a:xfrm>
          <a:prstGeom prst="rect">
            <a:avLst/>
          </a:prstGeom>
        </p:spPr>
      </p:pic>
    </p:spTree>
    <p:extLst>
      <p:ext uri="{BB962C8B-B14F-4D97-AF65-F5344CB8AC3E}">
        <p14:creationId xmlns:p14="http://schemas.microsoft.com/office/powerpoint/2010/main" val="14724218"/>
      </p:ext>
    </p:extLst>
  </p:cSld>
  <p:clrMapOvr>
    <a:masterClrMapping/>
  </p:clrMapOvr>
  <p:extLst mod="1">
    <p:ext uri="{DCECCB84-F9BA-43D5-87BE-67443E8EF086}">
      <p15:sldGuideLst xmlns:p15="http://schemas.microsoft.com/office/powerpoint/2012/main">
        <p15:guide id="1" orient="horz" pos="3748">
          <p15:clr>
            <a:srgbClr val="FBAE40"/>
          </p15:clr>
        </p15:guide>
        <p15:guide id="2" pos="385"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ertailu">
    <p:spTree>
      <p:nvGrpSpPr>
        <p:cNvPr id="1" name=""/>
        <p:cNvGrpSpPr/>
        <p:nvPr/>
      </p:nvGrpSpPr>
      <p:grpSpPr>
        <a:xfrm>
          <a:off x="0" y="0"/>
          <a:ext cx="0" cy="0"/>
          <a:chOff x="0" y="0"/>
          <a:chExt cx="0" cy="0"/>
        </a:xfrm>
      </p:grpSpPr>
      <p:sp>
        <p:nvSpPr>
          <p:cNvPr id="2" name="Title 1"/>
          <p:cNvSpPr>
            <a:spLocks noGrp="1"/>
          </p:cNvSpPr>
          <p:nvPr>
            <p:ph type="title"/>
          </p:nvPr>
        </p:nvSpPr>
        <p:spPr>
          <a:xfrm>
            <a:off x="629841" y="397462"/>
            <a:ext cx="7201826" cy="746936"/>
          </a:xfrm>
        </p:spPr>
        <p:txBody>
          <a:bodyPr/>
          <a:lstStyle/>
          <a:p>
            <a:r>
              <a:rPr lang="fi-FI" noProof="0"/>
              <a:t>Muokkaa perustyyl. napsautt.</a:t>
            </a:r>
            <a:endParaRPr lang="en-US" noProof="0" dirty="0"/>
          </a:p>
        </p:txBody>
      </p:sp>
      <p:sp>
        <p:nvSpPr>
          <p:cNvPr id="3" name="Text Placeholder 2"/>
          <p:cNvSpPr>
            <a:spLocks noGrp="1"/>
          </p:cNvSpPr>
          <p:nvPr>
            <p:ph type="body" idx="1"/>
          </p:nvPr>
        </p:nvSpPr>
        <p:spPr>
          <a:xfrm>
            <a:off x="629842" y="1144398"/>
            <a:ext cx="3868340" cy="464263"/>
          </a:xfrm>
        </p:spPr>
        <p:txBody>
          <a:bodyPr anchor="b"/>
          <a:lstStyle>
            <a:lvl1pPr marL="0" indent="0">
              <a:buNone/>
              <a:defRPr sz="1800" b="1"/>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fi-FI" noProof="0"/>
              <a:t>Muokkaa tekstin perustyylejä</a:t>
            </a:r>
          </a:p>
        </p:txBody>
      </p:sp>
      <p:sp>
        <p:nvSpPr>
          <p:cNvPr id="4" name="Content Placeholder 3"/>
          <p:cNvSpPr>
            <a:spLocks noGrp="1"/>
          </p:cNvSpPr>
          <p:nvPr>
            <p:ph sz="half" idx="2"/>
          </p:nvPr>
        </p:nvSpPr>
        <p:spPr>
          <a:xfrm>
            <a:off x="629842" y="1715511"/>
            <a:ext cx="3868340" cy="2764413"/>
          </a:xfrm>
        </p:spPr>
        <p:txBody>
          <a:bodyPr/>
          <a:lstStyle/>
          <a:p>
            <a:pPr lvl="0"/>
            <a:r>
              <a:rPr lang="fi-FI" noProof="0"/>
              <a:t>Muokkaa tekstin perustyylejä</a:t>
            </a:r>
          </a:p>
          <a:p>
            <a:pPr lvl="1"/>
            <a:r>
              <a:rPr lang="fi-FI" noProof="0"/>
              <a:t>toinen taso</a:t>
            </a:r>
          </a:p>
          <a:p>
            <a:pPr lvl="2"/>
            <a:r>
              <a:rPr lang="fi-FI" noProof="0"/>
              <a:t>kolmas taso</a:t>
            </a:r>
          </a:p>
          <a:p>
            <a:pPr lvl="3"/>
            <a:r>
              <a:rPr lang="fi-FI" noProof="0"/>
              <a:t>neljäs taso</a:t>
            </a:r>
          </a:p>
          <a:p>
            <a:pPr lvl="4"/>
            <a:r>
              <a:rPr lang="fi-FI" noProof="0"/>
              <a:t>viides taso</a:t>
            </a:r>
            <a:endParaRPr lang="en-US" noProof="0" dirty="0"/>
          </a:p>
        </p:txBody>
      </p:sp>
      <p:sp>
        <p:nvSpPr>
          <p:cNvPr id="5" name="Text Placeholder 4"/>
          <p:cNvSpPr>
            <a:spLocks noGrp="1"/>
          </p:cNvSpPr>
          <p:nvPr>
            <p:ph type="body" sz="quarter" idx="3"/>
          </p:nvPr>
        </p:nvSpPr>
        <p:spPr>
          <a:xfrm>
            <a:off x="4629152" y="1144398"/>
            <a:ext cx="3887391" cy="464263"/>
          </a:xfrm>
        </p:spPr>
        <p:txBody>
          <a:bodyPr anchor="b"/>
          <a:lstStyle>
            <a:lvl1pPr marL="0" indent="0">
              <a:buNone/>
              <a:defRPr sz="1800" b="1"/>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fi-FI" noProof="0"/>
              <a:t>Muokkaa tekstin perustyylejä</a:t>
            </a:r>
          </a:p>
        </p:txBody>
      </p:sp>
      <p:sp>
        <p:nvSpPr>
          <p:cNvPr id="6" name="Content Placeholder 5"/>
          <p:cNvSpPr>
            <a:spLocks noGrp="1"/>
          </p:cNvSpPr>
          <p:nvPr>
            <p:ph sz="quarter" idx="4"/>
          </p:nvPr>
        </p:nvSpPr>
        <p:spPr>
          <a:xfrm>
            <a:off x="4629152" y="1608661"/>
            <a:ext cx="3887391" cy="2871264"/>
          </a:xfrm>
        </p:spPr>
        <p:txBody>
          <a:bodyPr/>
          <a:lstStyle/>
          <a:p>
            <a:pPr lvl="0"/>
            <a:r>
              <a:rPr lang="fi-FI" noProof="0"/>
              <a:t>Muokkaa tekstin perustyylejä</a:t>
            </a:r>
          </a:p>
          <a:p>
            <a:pPr lvl="1"/>
            <a:r>
              <a:rPr lang="fi-FI" noProof="0"/>
              <a:t>toinen taso</a:t>
            </a:r>
          </a:p>
          <a:p>
            <a:pPr lvl="2"/>
            <a:r>
              <a:rPr lang="fi-FI" noProof="0"/>
              <a:t>kolmas taso</a:t>
            </a:r>
          </a:p>
          <a:p>
            <a:pPr lvl="3"/>
            <a:r>
              <a:rPr lang="fi-FI" noProof="0"/>
              <a:t>neljäs taso</a:t>
            </a:r>
          </a:p>
          <a:p>
            <a:pPr lvl="4"/>
            <a:r>
              <a:rPr lang="fi-FI" noProof="0"/>
              <a:t>viides taso</a:t>
            </a:r>
            <a:endParaRPr lang="en-US" noProof="0" dirty="0"/>
          </a:p>
        </p:txBody>
      </p:sp>
      <p:sp>
        <p:nvSpPr>
          <p:cNvPr id="9" name="Footer Placeholder 8"/>
          <p:cNvSpPr>
            <a:spLocks noGrp="1"/>
          </p:cNvSpPr>
          <p:nvPr>
            <p:ph type="ftr" sz="quarter" idx="11"/>
          </p:nvPr>
        </p:nvSpPr>
        <p:spPr/>
        <p:txBody>
          <a:bodyPr/>
          <a:lstStyle/>
          <a:p>
            <a:r>
              <a:rPr lang="en-US" noProof="0" dirty="0"/>
              <a:t>Ministry of Economic Affairs and Employment of Finland • www.tem.fi</a:t>
            </a:r>
          </a:p>
        </p:txBody>
      </p:sp>
      <p:sp>
        <p:nvSpPr>
          <p:cNvPr id="8" name="Date Placeholder 7"/>
          <p:cNvSpPr>
            <a:spLocks noGrp="1"/>
          </p:cNvSpPr>
          <p:nvPr>
            <p:ph type="dt" sz="half" idx="10"/>
          </p:nvPr>
        </p:nvSpPr>
        <p:spPr/>
        <p:txBody>
          <a:bodyPr/>
          <a:lstStyle/>
          <a:p>
            <a:fld id="{B529E90D-890A-43F4-89A6-0245A309890C}" type="datetime1">
              <a:rPr lang="fi-FI" smtClean="0"/>
              <a:t>17.5.2023</a:t>
            </a:fld>
            <a:endParaRPr lang="fi-FI" dirty="0"/>
          </a:p>
        </p:txBody>
      </p:sp>
      <p:sp>
        <p:nvSpPr>
          <p:cNvPr id="13" name="Slide Number Placeholder 12"/>
          <p:cNvSpPr>
            <a:spLocks noGrp="1"/>
          </p:cNvSpPr>
          <p:nvPr>
            <p:ph type="sldNum" sz="quarter" idx="12"/>
          </p:nvPr>
        </p:nvSpPr>
        <p:spPr/>
        <p:txBody>
          <a:bodyPr/>
          <a:lstStyle/>
          <a:p>
            <a:fld id="{3065C9E5-8AC3-DF4B-BA99-CB03B9370A98}" type="slidenum">
              <a:rPr lang="fi-FI" smtClean="0"/>
              <a:pPr/>
              <a:t>‹Nº›</a:t>
            </a:fld>
            <a:endParaRPr lang="fi-FI"/>
          </a:p>
        </p:txBody>
      </p:sp>
      <p:pic>
        <p:nvPicPr>
          <p:cNvPr id="10" name="Picture 9">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26033" y="554930"/>
            <a:ext cx="288358" cy="432000"/>
          </a:xfrm>
          <a:prstGeom prst="rect">
            <a:avLst/>
          </a:prstGeom>
        </p:spPr>
      </p:pic>
    </p:spTree>
    <p:extLst>
      <p:ext uri="{BB962C8B-B14F-4D97-AF65-F5344CB8AC3E}">
        <p14:creationId xmlns:p14="http://schemas.microsoft.com/office/powerpoint/2010/main" val="509312521"/>
      </p:ext>
    </p:extLst>
  </p:cSld>
  <p:clrMapOvr>
    <a:masterClrMapping/>
  </p:clrMapOvr>
  <p:extLst mod="1">
    <p:ext uri="{DCECCB84-F9BA-43D5-87BE-67443E8EF086}">
      <p15:sldGuideLst xmlns:p15="http://schemas.microsoft.com/office/powerpoint/2012/main">
        <p15:guide id="1" pos="385" userDrawn="1">
          <p15:clr>
            <a:srgbClr val="FBAE40"/>
          </p15:clr>
        </p15:guide>
        <p15:guide id="2" orient="horz" pos="3748">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with subheading">
    <p:spTree>
      <p:nvGrpSpPr>
        <p:cNvPr id="1" name=""/>
        <p:cNvGrpSpPr/>
        <p:nvPr/>
      </p:nvGrpSpPr>
      <p:grpSpPr>
        <a:xfrm>
          <a:off x="0" y="0"/>
          <a:ext cx="0" cy="0"/>
          <a:chOff x="0" y="0"/>
          <a:chExt cx="0" cy="0"/>
        </a:xfrm>
      </p:grpSpPr>
      <p:sp>
        <p:nvSpPr>
          <p:cNvPr id="2" name="Title 1"/>
          <p:cNvSpPr>
            <a:spLocks noGrp="1"/>
          </p:cNvSpPr>
          <p:nvPr>
            <p:ph type="title"/>
          </p:nvPr>
        </p:nvSpPr>
        <p:spPr>
          <a:xfrm>
            <a:off x="629841" y="397462"/>
            <a:ext cx="7201826" cy="746936"/>
          </a:xfrm>
        </p:spPr>
        <p:txBody>
          <a:bodyPr/>
          <a:lstStyle/>
          <a:p>
            <a:r>
              <a:rPr lang="fi-FI" noProof="0"/>
              <a:t>Muokkaa perustyyl. napsautt.</a:t>
            </a:r>
            <a:endParaRPr lang="en-US" noProof="0" dirty="0"/>
          </a:p>
        </p:txBody>
      </p:sp>
      <p:sp>
        <p:nvSpPr>
          <p:cNvPr id="3" name="Text Placeholder 2"/>
          <p:cNvSpPr>
            <a:spLocks noGrp="1"/>
          </p:cNvSpPr>
          <p:nvPr>
            <p:ph type="body" idx="1"/>
          </p:nvPr>
        </p:nvSpPr>
        <p:spPr>
          <a:xfrm>
            <a:off x="629842" y="1144398"/>
            <a:ext cx="7885508" cy="464263"/>
          </a:xfrm>
        </p:spPr>
        <p:txBody>
          <a:bodyPr anchor="b"/>
          <a:lstStyle>
            <a:lvl1pPr marL="0" indent="0">
              <a:buNone/>
              <a:defRPr sz="1800" b="1"/>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fi-FI" noProof="0"/>
              <a:t>Muokkaa tekstin perustyylejä</a:t>
            </a:r>
          </a:p>
        </p:txBody>
      </p:sp>
      <p:sp>
        <p:nvSpPr>
          <p:cNvPr id="4" name="Content Placeholder 3"/>
          <p:cNvSpPr>
            <a:spLocks noGrp="1"/>
          </p:cNvSpPr>
          <p:nvPr>
            <p:ph sz="half" idx="2"/>
          </p:nvPr>
        </p:nvSpPr>
        <p:spPr>
          <a:xfrm>
            <a:off x="629842" y="1715511"/>
            <a:ext cx="7885508" cy="2764413"/>
          </a:xfrm>
        </p:spPr>
        <p:txBody>
          <a:bodyPr/>
          <a:lstStyle/>
          <a:p>
            <a:pPr lvl="0"/>
            <a:r>
              <a:rPr lang="fi-FI" noProof="0"/>
              <a:t>Muokkaa tekstin perustyylejä</a:t>
            </a:r>
          </a:p>
          <a:p>
            <a:pPr lvl="1"/>
            <a:r>
              <a:rPr lang="fi-FI" noProof="0"/>
              <a:t>toinen taso</a:t>
            </a:r>
          </a:p>
          <a:p>
            <a:pPr lvl="2"/>
            <a:r>
              <a:rPr lang="fi-FI" noProof="0"/>
              <a:t>kolmas taso</a:t>
            </a:r>
          </a:p>
          <a:p>
            <a:pPr lvl="3"/>
            <a:r>
              <a:rPr lang="fi-FI" noProof="0"/>
              <a:t>neljäs taso</a:t>
            </a:r>
          </a:p>
          <a:p>
            <a:pPr lvl="4"/>
            <a:r>
              <a:rPr lang="fi-FI" noProof="0"/>
              <a:t>viides taso</a:t>
            </a:r>
            <a:endParaRPr lang="en-US" noProof="0" dirty="0"/>
          </a:p>
        </p:txBody>
      </p:sp>
      <p:sp>
        <p:nvSpPr>
          <p:cNvPr id="9" name="Footer Placeholder 8"/>
          <p:cNvSpPr>
            <a:spLocks noGrp="1"/>
          </p:cNvSpPr>
          <p:nvPr>
            <p:ph type="ftr" sz="quarter" idx="11"/>
          </p:nvPr>
        </p:nvSpPr>
        <p:spPr/>
        <p:txBody>
          <a:bodyPr/>
          <a:lstStyle/>
          <a:p>
            <a:r>
              <a:rPr lang="en-GB" noProof="0" dirty="0"/>
              <a:t>Ministry</a:t>
            </a:r>
            <a:r>
              <a:rPr lang="en-GB" dirty="0"/>
              <a:t> of Economic Affairs and Employment of Finland • www.tem.fi</a:t>
            </a:r>
            <a:endParaRPr lang="fi-FI" dirty="0"/>
          </a:p>
        </p:txBody>
      </p:sp>
      <p:sp>
        <p:nvSpPr>
          <p:cNvPr id="8" name="Date Placeholder 7"/>
          <p:cNvSpPr>
            <a:spLocks noGrp="1"/>
          </p:cNvSpPr>
          <p:nvPr>
            <p:ph type="dt" sz="half" idx="10"/>
          </p:nvPr>
        </p:nvSpPr>
        <p:spPr/>
        <p:txBody>
          <a:bodyPr/>
          <a:lstStyle/>
          <a:p>
            <a:fld id="{B49260BF-D156-41E2-AC7B-EA1BE95BC632}" type="datetime1">
              <a:rPr lang="fi-FI" smtClean="0"/>
              <a:t>17.5.2023</a:t>
            </a:fld>
            <a:endParaRPr lang="fi-FI" dirty="0"/>
          </a:p>
        </p:txBody>
      </p:sp>
      <p:sp>
        <p:nvSpPr>
          <p:cNvPr id="13" name="Slide Number Placeholder 12"/>
          <p:cNvSpPr>
            <a:spLocks noGrp="1"/>
          </p:cNvSpPr>
          <p:nvPr>
            <p:ph type="sldNum" sz="quarter" idx="12"/>
          </p:nvPr>
        </p:nvSpPr>
        <p:spPr/>
        <p:txBody>
          <a:bodyPr/>
          <a:lstStyle/>
          <a:p>
            <a:fld id="{3065C9E5-8AC3-DF4B-BA99-CB03B9370A98}" type="slidenum">
              <a:rPr lang="fi-FI" smtClean="0"/>
              <a:pPr/>
              <a:t>‹Nº›</a:t>
            </a:fld>
            <a:endParaRPr lang="fi-FI"/>
          </a:p>
        </p:txBody>
      </p:sp>
      <p:pic>
        <p:nvPicPr>
          <p:cNvPr id="10" name="Picture 9">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26033" y="554930"/>
            <a:ext cx="288358" cy="432000"/>
          </a:xfrm>
          <a:prstGeom prst="rect">
            <a:avLst/>
          </a:prstGeom>
        </p:spPr>
      </p:pic>
    </p:spTree>
    <p:extLst>
      <p:ext uri="{BB962C8B-B14F-4D97-AF65-F5344CB8AC3E}">
        <p14:creationId xmlns:p14="http://schemas.microsoft.com/office/powerpoint/2010/main" val="1317347232"/>
      </p:ext>
    </p:extLst>
  </p:cSld>
  <p:clrMapOvr>
    <a:masterClrMapping/>
  </p:clrMapOvr>
  <p:extLst mod="1">
    <p:ext uri="{DCECCB84-F9BA-43D5-87BE-67443E8EF086}">
      <p15:sldGuideLst xmlns:p15="http://schemas.microsoft.com/office/powerpoint/2012/main">
        <p15:guide id="1" pos="385">
          <p15:clr>
            <a:srgbClr val="FBAE40"/>
          </p15:clr>
        </p15:guide>
        <p15:guide id="2" orient="horz" pos="3748">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noProof="0" dirty="0"/>
              <a:t>Ministry of Economic Affairs and Employment of Finland • www.tem.fi</a:t>
            </a:r>
          </a:p>
        </p:txBody>
      </p:sp>
      <p:sp>
        <p:nvSpPr>
          <p:cNvPr id="5" name="Date Placeholder 4"/>
          <p:cNvSpPr>
            <a:spLocks noGrp="1"/>
          </p:cNvSpPr>
          <p:nvPr>
            <p:ph type="dt" sz="half" idx="10"/>
          </p:nvPr>
        </p:nvSpPr>
        <p:spPr/>
        <p:txBody>
          <a:bodyPr/>
          <a:lstStyle/>
          <a:p>
            <a:fld id="{FCEBE340-5F16-4B2A-8095-293BBFC7F27D}" type="datetime1">
              <a:rPr lang="fi-FI" smtClean="0"/>
              <a:t>17.5.2023</a:t>
            </a:fld>
            <a:endParaRPr lang="fi-FI" dirty="0"/>
          </a:p>
        </p:txBody>
      </p:sp>
      <p:sp>
        <p:nvSpPr>
          <p:cNvPr id="7" name="Slide Number Placeholder 6"/>
          <p:cNvSpPr>
            <a:spLocks noGrp="1"/>
          </p:cNvSpPr>
          <p:nvPr>
            <p:ph type="sldNum" sz="quarter" idx="12"/>
          </p:nvPr>
        </p:nvSpPr>
        <p:spPr/>
        <p:txBody>
          <a:bodyPr/>
          <a:lstStyle/>
          <a:p>
            <a:fld id="{1B5C75AB-37F2-194C-B2B6-38235384CF06}" type="slidenum">
              <a:rPr lang="fi-FI" smtClean="0"/>
              <a:t>‹Nº›</a:t>
            </a:fld>
            <a:endParaRPr lang="fi-FI"/>
          </a:p>
        </p:txBody>
      </p:sp>
      <p:pic>
        <p:nvPicPr>
          <p:cNvPr id="8" name="Picture 7">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26033" y="554930"/>
            <a:ext cx="288358" cy="432000"/>
          </a:xfrm>
          <a:prstGeom prst="rect">
            <a:avLst/>
          </a:prstGeom>
        </p:spPr>
      </p:pic>
    </p:spTree>
    <p:extLst>
      <p:ext uri="{BB962C8B-B14F-4D97-AF65-F5344CB8AC3E}">
        <p14:creationId xmlns:p14="http://schemas.microsoft.com/office/powerpoint/2010/main" val="1043590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ubtitle">
    <p:bg>
      <p:bgPr>
        <a:solidFill>
          <a:schemeClr val="tx2"/>
        </a:solidFill>
        <a:effectLst/>
      </p:bgPr>
    </p:bg>
    <p:spTree>
      <p:nvGrpSpPr>
        <p:cNvPr id="1" name=""/>
        <p:cNvGrpSpPr/>
        <p:nvPr/>
      </p:nvGrpSpPr>
      <p:grpSpPr>
        <a:xfrm>
          <a:off x="0" y="0"/>
          <a:ext cx="0" cy="0"/>
          <a:chOff x="0" y="0"/>
          <a:chExt cx="0" cy="0"/>
        </a:xfrm>
      </p:grpSpPr>
      <p:pic>
        <p:nvPicPr>
          <p:cNvPr id="26" name="Picture 25">
            <a:extLst>
              <a:ext uri="{C183D7F6-B498-43B3-948B-1728B52AA6E4}">
                <adec:decorative xmlns:adec="http://schemas.microsoft.com/office/drawing/2017/decorative" val="1"/>
              </a:ext>
            </a:extLst>
          </p:cNvPr>
          <p:cNvPicPr>
            <a:picLocks noChangeAspect="1"/>
          </p:cNvPicPr>
          <p:nvPr userDrawn="1"/>
        </p:nvPicPr>
        <p:blipFill>
          <a:blip r:embed="rId2">
            <a:alphaModFix amt="6000"/>
            <a:extLst>
              <a:ext uri="{28A0092B-C50C-407E-A947-70E740481C1C}">
                <a14:useLocalDpi xmlns:a14="http://schemas.microsoft.com/office/drawing/2010/main" val="0"/>
              </a:ext>
            </a:extLst>
          </a:blip>
          <a:stretch>
            <a:fillRect/>
          </a:stretch>
        </p:blipFill>
        <p:spPr>
          <a:xfrm>
            <a:off x="3155096" y="446728"/>
            <a:ext cx="2834250" cy="4254545"/>
          </a:xfrm>
          <a:prstGeom prst="rect">
            <a:avLst/>
          </a:prstGeom>
        </p:spPr>
      </p:pic>
      <p:sp>
        <p:nvSpPr>
          <p:cNvPr id="22" name="Text Placeholder 21"/>
          <p:cNvSpPr>
            <a:spLocks noGrp="1"/>
          </p:cNvSpPr>
          <p:nvPr>
            <p:ph type="body" sz="quarter" idx="10"/>
          </p:nvPr>
        </p:nvSpPr>
        <p:spPr>
          <a:xfrm>
            <a:off x="2116932" y="1134665"/>
            <a:ext cx="4910137" cy="2692401"/>
          </a:xfrm>
        </p:spPr>
        <p:txBody>
          <a:bodyPr lIns="90000" anchor="ctr" anchorCtr="1">
            <a:noAutofit/>
          </a:bodyPr>
          <a:lstStyle>
            <a:lvl1pPr marL="0" indent="0" algn="ctr">
              <a:buNone/>
              <a:defRPr sz="4400" baseline="0">
                <a:solidFill>
                  <a:schemeClr val="bg2"/>
                </a:solidFill>
              </a:defRPr>
            </a:lvl1pPr>
          </a:lstStyle>
          <a:p>
            <a:pPr lvl="0"/>
            <a:r>
              <a:rPr lang="fi-FI" noProof="0"/>
              <a:t>Muokkaa tekstin perustyylejä</a:t>
            </a:r>
          </a:p>
        </p:txBody>
      </p:sp>
    </p:spTree>
    <p:extLst>
      <p:ext uri="{BB962C8B-B14F-4D97-AF65-F5344CB8AC3E}">
        <p14:creationId xmlns:p14="http://schemas.microsoft.com/office/powerpoint/2010/main" val="127801115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a:extLst>
              <a:ext uri="{C183D7F6-B498-43B3-948B-1728B52AA6E4}">
                <adec:decorative xmlns:adec="http://schemas.microsoft.com/office/drawing/2017/decorative" val="1"/>
              </a:ext>
            </a:extLst>
          </p:cNvPr>
          <p:cNvSpPr/>
          <p:nvPr userDrawn="1"/>
        </p:nvSpPr>
        <p:spPr>
          <a:xfrm>
            <a:off x="0" y="4783500"/>
            <a:ext cx="9144000" cy="360000"/>
          </a:xfrm>
          <a:prstGeom prst="rect">
            <a:avLst/>
          </a:prstGeom>
          <a:solidFill>
            <a:schemeClr val="tx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 name="Title Placeholder 1"/>
          <p:cNvSpPr>
            <a:spLocks noGrp="1"/>
          </p:cNvSpPr>
          <p:nvPr>
            <p:ph type="title"/>
          </p:nvPr>
        </p:nvSpPr>
        <p:spPr>
          <a:xfrm>
            <a:off x="628650" y="397462"/>
            <a:ext cx="7886700" cy="746936"/>
          </a:xfrm>
          <a:prstGeom prst="rect">
            <a:avLst/>
          </a:prstGeom>
        </p:spPr>
        <p:txBody>
          <a:bodyPr vert="horz" lIns="91440" tIns="45720" rIns="91440" bIns="45720" rtlCol="0" anchor="ctr">
            <a:normAutofit/>
          </a:bodyPr>
          <a:lstStyle/>
          <a:p>
            <a:r>
              <a:rPr lang="fi-FI"/>
              <a:t>Muokkaa perustyyl. napsautt.</a:t>
            </a:r>
            <a:endParaRPr lang="fi-FI" dirty="0"/>
          </a:p>
        </p:txBody>
      </p:sp>
      <p:sp>
        <p:nvSpPr>
          <p:cNvPr id="3" name="Text Placeholder 2"/>
          <p:cNvSpPr>
            <a:spLocks noGrp="1"/>
          </p:cNvSpPr>
          <p:nvPr>
            <p:ph type="body" idx="1"/>
          </p:nvPr>
        </p:nvSpPr>
        <p:spPr>
          <a:xfrm>
            <a:off x="628650" y="1144398"/>
            <a:ext cx="7886700" cy="3335527"/>
          </a:xfrm>
          <a:prstGeom prst="rect">
            <a:avLst/>
          </a:prstGeom>
        </p:spPr>
        <p:txBody>
          <a:bodyPr vert="horz" lIns="91440" tIns="45720" rIns="91440" bIns="45720" rtlCol="0">
            <a:normAutofit/>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5" name="Footer Placeholder 4"/>
          <p:cNvSpPr>
            <a:spLocks noGrp="1"/>
          </p:cNvSpPr>
          <p:nvPr>
            <p:ph type="ftr" sz="quarter" idx="3"/>
          </p:nvPr>
        </p:nvSpPr>
        <p:spPr>
          <a:xfrm>
            <a:off x="628650" y="4886212"/>
            <a:ext cx="3938588" cy="154577"/>
          </a:xfrm>
          <a:prstGeom prst="rect">
            <a:avLst/>
          </a:prstGeom>
        </p:spPr>
        <p:txBody>
          <a:bodyPr vert="horz" lIns="91440" tIns="45720" rIns="91440" bIns="45720" rtlCol="0" anchor="ctr"/>
          <a:lstStyle>
            <a:lvl1pPr algn="l">
              <a:defRPr sz="800" b="0">
                <a:solidFill>
                  <a:schemeClr val="bg2"/>
                </a:solidFill>
              </a:defRPr>
            </a:lvl1pPr>
          </a:lstStyle>
          <a:p>
            <a:r>
              <a:rPr lang="en-GB"/>
              <a:t>Ministry of Economic Affairs and Employment of Finland • www.tem.fi</a:t>
            </a:r>
            <a:endParaRPr lang="fi-FI" dirty="0"/>
          </a:p>
        </p:txBody>
      </p:sp>
      <p:sp>
        <p:nvSpPr>
          <p:cNvPr id="4" name="Date Placeholder 3"/>
          <p:cNvSpPr>
            <a:spLocks noGrp="1"/>
          </p:cNvSpPr>
          <p:nvPr>
            <p:ph type="dt" sz="half" idx="2"/>
          </p:nvPr>
        </p:nvSpPr>
        <p:spPr>
          <a:xfrm>
            <a:off x="7271453" y="4886212"/>
            <a:ext cx="703447" cy="154577"/>
          </a:xfrm>
          <a:prstGeom prst="rect">
            <a:avLst/>
          </a:prstGeom>
        </p:spPr>
        <p:txBody>
          <a:bodyPr vert="horz" lIns="91440" tIns="45720" rIns="91440" bIns="45720" rtlCol="0" anchor="ctr"/>
          <a:lstStyle>
            <a:lvl1pPr algn="r">
              <a:defRPr sz="800">
                <a:solidFill>
                  <a:schemeClr val="bg2"/>
                </a:solidFill>
              </a:defRPr>
            </a:lvl1pPr>
          </a:lstStyle>
          <a:p>
            <a:fld id="{44AC3441-6C3C-4D01-A83E-91007B322B8F}" type="datetime1">
              <a:rPr lang="fi-FI" smtClean="0"/>
              <a:t>17.5.2023</a:t>
            </a:fld>
            <a:endParaRPr lang="fi-FI" dirty="0"/>
          </a:p>
        </p:txBody>
      </p:sp>
      <p:sp>
        <p:nvSpPr>
          <p:cNvPr id="6" name="Slide Number Placeholder 5"/>
          <p:cNvSpPr>
            <a:spLocks noGrp="1"/>
          </p:cNvSpPr>
          <p:nvPr>
            <p:ph type="sldNum" sz="quarter" idx="4"/>
          </p:nvPr>
        </p:nvSpPr>
        <p:spPr>
          <a:xfrm>
            <a:off x="7976152" y="4886212"/>
            <a:ext cx="538239" cy="154577"/>
          </a:xfrm>
          <a:prstGeom prst="rect">
            <a:avLst/>
          </a:prstGeom>
        </p:spPr>
        <p:txBody>
          <a:bodyPr vert="horz" lIns="91440" tIns="45720" rIns="91440" bIns="45720" rtlCol="0" anchor="ctr"/>
          <a:lstStyle>
            <a:lvl1pPr algn="r">
              <a:defRPr sz="900" b="1">
                <a:solidFill>
                  <a:schemeClr val="bg2"/>
                </a:solidFill>
              </a:defRPr>
            </a:lvl1pPr>
          </a:lstStyle>
          <a:p>
            <a:fld id="{3065C9E5-8AC3-DF4B-BA99-CB03B9370A98}" type="slidenum">
              <a:rPr lang="fi-FI" smtClean="0"/>
              <a:pPr/>
              <a:t>‹Nº›</a:t>
            </a:fld>
            <a:endParaRPr lang="fi-FI"/>
          </a:p>
        </p:txBody>
      </p:sp>
    </p:spTree>
    <p:extLst>
      <p:ext uri="{BB962C8B-B14F-4D97-AF65-F5344CB8AC3E}">
        <p14:creationId xmlns:p14="http://schemas.microsoft.com/office/powerpoint/2010/main" val="18736624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9" r:id="rId4"/>
    <p:sldLayoutId id="2147483677" r:id="rId5"/>
    <p:sldLayoutId id="2147483680" r:id="rId6"/>
  </p:sldLayoutIdLst>
  <p:hf hdr="0"/>
  <p:txStyles>
    <p:titleStyle>
      <a:lvl1pPr algn="l" defTabSz="685766" rtl="0" eaLnBrk="1" latinLnBrk="0" hangingPunct="1">
        <a:lnSpc>
          <a:spcPct val="90000"/>
        </a:lnSpc>
        <a:spcBef>
          <a:spcPct val="0"/>
        </a:spcBef>
        <a:buNone/>
        <a:defRPr sz="2700" b="1" kern="1200">
          <a:solidFill>
            <a:schemeClr val="tx2"/>
          </a:solidFill>
          <a:latin typeface="+mj-lt"/>
          <a:ea typeface="+mj-ea"/>
          <a:cs typeface="+mj-cs"/>
        </a:defRPr>
      </a:lvl1pPr>
    </p:titleStyle>
    <p:bodyStyle>
      <a:lvl1pPr marL="171442" indent="-171442" algn="l" defTabSz="685766" rtl="0" eaLnBrk="1" latinLnBrk="0" hangingPunct="1">
        <a:lnSpc>
          <a:spcPct val="90000"/>
        </a:lnSpc>
        <a:spcBef>
          <a:spcPts val="750"/>
        </a:spcBef>
        <a:buFont typeface="Arial"/>
        <a:buChar char="•"/>
        <a:defRPr sz="1650" b="0" kern="1200">
          <a:solidFill>
            <a:schemeClr val="tx1"/>
          </a:solidFill>
          <a:latin typeface="+mn-lt"/>
          <a:ea typeface="+mn-ea"/>
          <a:cs typeface="+mn-cs"/>
        </a:defRPr>
      </a:lvl1pPr>
      <a:lvl2pPr marL="514325" indent="-171442" algn="l" defTabSz="685766" rtl="0" eaLnBrk="1" latinLnBrk="0" hangingPunct="1">
        <a:lnSpc>
          <a:spcPct val="90000"/>
        </a:lnSpc>
        <a:spcBef>
          <a:spcPts val="375"/>
        </a:spcBef>
        <a:buFont typeface="Arial"/>
        <a:buChar char="•"/>
        <a:defRPr sz="1350" kern="1200">
          <a:solidFill>
            <a:schemeClr val="tx1"/>
          </a:solidFill>
          <a:latin typeface="+mn-lt"/>
          <a:ea typeface="+mn-ea"/>
          <a:cs typeface="+mn-cs"/>
        </a:defRPr>
      </a:lvl2pPr>
      <a:lvl3pPr marL="857207" indent="-171442" algn="l" defTabSz="685766" rtl="0" eaLnBrk="1" latinLnBrk="0" hangingPunct="1">
        <a:lnSpc>
          <a:spcPct val="90000"/>
        </a:lnSpc>
        <a:spcBef>
          <a:spcPts val="375"/>
        </a:spcBef>
        <a:buFont typeface="Arial"/>
        <a:buChar char="•"/>
        <a:defRPr sz="1200" kern="1200">
          <a:solidFill>
            <a:srgbClr val="505050"/>
          </a:solidFill>
          <a:latin typeface="+mn-lt"/>
          <a:ea typeface="+mn-ea"/>
          <a:cs typeface="+mn-cs"/>
        </a:defRPr>
      </a:lvl3pPr>
      <a:lvl4pPr marL="1200090" indent="-171442" algn="l" defTabSz="685766" rtl="0" eaLnBrk="1" latinLnBrk="0" hangingPunct="1">
        <a:lnSpc>
          <a:spcPct val="90000"/>
        </a:lnSpc>
        <a:spcBef>
          <a:spcPts val="375"/>
        </a:spcBef>
        <a:buFont typeface="Arial"/>
        <a:buChar char="•"/>
        <a:defRPr sz="1200" kern="1200">
          <a:solidFill>
            <a:srgbClr val="505050"/>
          </a:solidFill>
          <a:latin typeface="+mn-lt"/>
          <a:ea typeface="+mn-ea"/>
          <a:cs typeface="+mn-cs"/>
        </a:defRPr>
      </a:lvl4pPr>
      <a:lvl5pPr marL="1542974" indent="-171442" algn="l" defTabSz="685766" rtl="0" eaLnBrk="1" latinLnBrk="0" hangingPunct="1">
        <a:lnSpc>
          <a:spcPct val="90000"/>
        </a:lnSpc>
        <a:spcBef>
          <a:spcPts val="375"/>
        </a:spcBef>
        <a:buFont typeface="Arial"/>
        <a:buChar char="•"/>
        <a:defRPr sz="1200" kern="1200">
          <a:solidFill>
            <a:srgbClr val="505050"/>
          </a:solidFill>
          <a:latin typeface="+mn-lt"/>
          <a:ea typeface="+mn-ea"/>
          <a:cs typeface="+mn-cs"/>
        </a:defRPr>
      </a:lvl5pPr>
      <a:lvl6pPr marL="1885856" indent="-171442" algn="l" defTabSz="685766"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766" rtl="0" eaLnBrk="1" latinLnBrk="0" hangingPunct="1">
        <a:defRPr sz="1350" kern="1200">
          <a:solidFill>
            <a:schemeClr val="tx1"/>
          </a:solidFill>
          <a:latin typeface="+mn-lt"/>
          <a:ea typeface="+mn-ea"/>
          <a:cs typeface="+mn-cs"/>
        </a:defRPr>
      </a:lvl1pPr>
      <a:lvl2pPr marL="342884" algn="l" defTabSz="685766" rtl="0" eaLnBrk="1" latinLnBrk="0" hangingPunct="1">
        <a:defRPr sz="1350" kern="1200">
          <a:solidFill>
            <a:schemeClr val="tx1"/>
          </a:solidFill>
          <a:latin typeface="+mn-lt"/>
          <a:ea typeface="+mn-ea"/>
          <a:cs typeface="+mn-cs"/>
        </a:defRPr>
      </a:lvl2pPr>
      <a:lvl3pPr marL="685766" algn="l" defTabSz="685766" rtl="0" eaLnBrk="1" latinLnBrk="0" hangingPunct="1">
        <a:defRPr sz="1350" kern="1200">
          <a:solidFill>
            <a:schemeClr val="tx1"/>
          </a:solidFill>
          <a:latin typeface="+mn-lt"/>
          <a:ea typeface="+mn-ea"/>
          <a:cs typeface="+mn-cs"/>
        </a:defRPr>
      </a:lvl3pPr>
      <a:lvl4pPr marL="1028649" algn="l" defTabSz="685766" rtl="0" eaLnBrk="1" latinLnBrk="0" hangingPunct="1">
        <a:defRPr sz="1350" kern="1200">
          <a:solidFill>
            <a:schemeClr val="tx1"/>
          </a:solidFill>
          <a:latin typeface="+mn-lt"/>
          <a:ea typeface="+mn-ea"/>
          <a:cs typeface="+mn-cs"/>
        </a:defRPr>
      </a:lvl4pPr>
      <a:lvl5pPr marL="1371532" algn="l" defTabSz="685766" rtl="0" eaLnBrk="1" latinLnBrk="0" hangingPunct="1">
        <a:defRPr sz="1350" kern="1200">
          <a:solidFill>
            <a:schemeClr val="tx1"/>
          </a:solidFill>
          <a:latin typeface="+mn-lt"/>
          <a:ea typeface="+mn-ea"/>
          <a:cs typeface="+mn-cs"/>
        </a:defRPr>
      </a:lvl5pPr>
      <a:lvl6pPr marL="1714415" algn="l" defTabSz="685766" rtl="0" eaLnBrk="1" latinLnBrk="0" hangingPunct="1">
        <a:defRPr sz="1350" kern="1200">
          <a:solidFill>
            <a:schemeClr val="tx1"/>
          </a:solidFill>
          <a:latin typeface="+mn-lt"/>
          <a:ea typeface="+mn-ea"/>
          <a:cs typeface="+mn-cs"/>
        </a:defRPr>
      </a:lvl6pPr>
      <a:lvl7pPr marL="2057297" algn="l" defTabSz="685766" rtl="0" eaLnBrk="1" latinLnBrk="0" hangingPunct="1">
        <a:defRPr sz="1350" kern="1200">
          <a:solidFill>
            <a:schemeClr val="tx1"/>
          </a:solidFill>
          <a:latin typeface="+mn-lt"/>
          <a:ea typeface="+mn-ea"/>
          <a:cs typeface="+mn-cs"/>
        </a:defRPr>
      </a:lvl7pPr>
      <a:lvl8pPr marL="2400180" algn="l" defTabSz="685766" rtl="0" eaLnBrk="1" latinLnBrk="0" hangingPunct="1">
        <a:defRPr sz="1350" kern="1200">
          <a:solidFill>
            <a:schemeClr val="tx1"/>
          </a:solidFill>
          <a:latin typeface="+mn-lt"/>
          <a:ea typeface="+mn-ea"/>
          <a:cs typeface="+mn-cs"/>
        </a:defRPr>
      </a:lvl8pPr>
      <a:lvl9pPr marL="2743064" algn="l" defTabSz="685766"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822"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tem.fi/en/-/report-on-supply-shortage-and-matching-of-labour-sums-the-results-of-the-labour-market-roadmap-project"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em.fi/en/work-ability-programm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tem.fi/en/-/workiworking-capacity-programme-ends-but-some-measures-will-continue-in-the-new-government-term"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toimistot.te-palvelut.fi/web/imago"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tem.fi/en/talent-boost-en"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oimistot.te-palvelut.fi/en/recruit-like-a-pro"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aaltoee.fi/en/services-for-organizations/recruitment-training-programs#further-educated-with-companies-f.e.c"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yomarkkinatori.fi/en" TargetMode="External"/><Relationship Id="rId2" Type="http://schemas.openxmlformats.org/officeDocument/2006/relationships/hyperlink" Target="https://tem.fi/en/public-employment-and-business-services"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1202473" y="953062"/>
            <a:ext cx="6858000" cy="1790700"/>
          </a:xfrm>
        </p:spPr>
        <p:txBody>
          <a:bodyPr>
            <a:normAutofit fontScale="90000"/>
          </a:bodyPr>
          <a:lstStyle/>
          <a:p>
            <a:r>
              <a:rPr lang="en-US" sz="2400" dirty="0"/>
              <a:t>Analyzing changes in the </a:t>
            </a:r>
            <a:r>
              <a:rPr lang="en-US" sz="2400" dirty="0" err="1"/>
              <a:t>labour</a:t>
            </a:r>
            <a:r>
              <a:rPr lang="en-US" sz="2400" dirty="0"/>
              <a:t> market &amp; measures to adopt to improve jobseekers’ employability and employers’ recruitment skills – </a:t>
            </a:r>
            <a:br>
              <a:rPr lang="en-US" sz="2400" dirty="0"/>
            </a:br>
            <a:br>
              <a:rPr lang="en-US" sz="2400" dirty="0"/>
            </a:br>
            <a:r>
              <a:rPr lang="en-US" sz="2400" dirty="0"/>
              <a:t>some best practices from the Finnish PES</a:t>
            </a:r>
            <a:endParaRPr lang="en-GB" sz="2400" dirty="0"/>
          </a:p>
        </p:txBody>
      </p:sp>
      <p:sp>
        <p:nvSpPr>
          <p:cNvPr id="3" name="Tekstiruutu 2"/>
          <p:cNvSpPr txBox="1"/>
          <p:nvPr/>
        </p:nvSpPr>
        <p:spPr>
          <a:xfrm>
            <a:off x="2981093" y="3194543"/>
            <a:ext cx="3129775" cy="346249"/>
          </a:xfrm>
          <a:prstGeom prst="rect">
            <a:avLst/>
          </a:prstGeom>
          <a:noFill/>
        </p:spPr>
        <p:txBody>
          <a:bodyPr wrap="square" rtlCol="0">
            <a:spAutoFit/>
          </a:bodyPr>
          <a:lstStyle/>
          <a:p>
            <a:pPr algn="ctr"/>
            <a:r>
              <a:rPr lang="fi-FI" sz="1650" dirty="0" err="1">
                <a:solidFill>
                  <a:schemeClr val="bg1"/>
                </a:solidFill>
              </a:rPr>
              <a:t>May</a:t>
            </a:r>
            <a:r>
              <a:rPr lang="fi-FI" sz="1650" dirty="0">
                <a:solidFill>
                  <a:schemeClr val="bg1"/>
                </a:solidFill>
              </a:rPr>
              <a:t> 2023</a:t>
            </a:r>
          </a:p>
        </p:txBody>
      </p:sp>
    </p:spTree>
    <p:extLst>
      <p:ext uri="{BB962C8B-B14F-4D97-AF65-F5344CB8AC3E}">
        <p14:creationId xmlns:p14="http://schemas.microsoft.com/office/powerpoint/2010/main" val="272163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688123" y="194319"/>
            <a:ext cx="7203017" cy="746936"/>
          </a:xfrm>
        </p:spPr>
        <p:txBody>
          <a:bodyPr/>
          <a:lstStyle/>
          <a:p>
            <a:r>
              <a:rPr lang="fi-FI" dirty="0"/>
              <a:t>Labour Market </a:t>
            </a:r>
            <a:r>
              <a:rPr lang="fi-FI" dirty="0" err="1"/>
              <a:t>Roadmap</a:t>
            </a:r>
            <a:r>
              <a:rPr lang="fi-FI" dirty="0"/>
              <a:t> </a:t>
            </a:r>
            <a:r>
              <a:rPr lang="fi-FI" dirty="0" err="1"/>
              <a:t>project</a:t>
            </a:r>
            <a:endParaRPr lang="fi-FI" dirty="0"/>
          </a:p>
        </p:txBody>
      </p:sp>
      <p:sp>
        <p:nvSpPr>
          <p:cNvPr id="3" name="Sisällön paikkamerkki 2"/>
          <p:cNvSpPr>
            <a:spLocks noGrp="1"/>
          </p:cNvSpPr>
          <p:nvPr>
            <p:ph idx="1"/>
          </p:nvPr>
        </p:nvSpPr>
        <p:spPr>
          <a:xfrm>
            <a:off x="502269" y="780125"/>
            <a:ext cx="8270024" cy="3335527"/>
          </a:xfrm>
        </p:spPr>
        <p:txBody>
          <a:bodyPr>
            <a:normAutofit fontScale="92500" lnSpcReduction="20000"/>
          </a:bodyPr>
          <a:lstStyle/>
          <a:p>
            <a:endParaRPr lang="fi-FI" dirty="0"/>
          </a:p>
          <a:p>
            <a:r>
              <a:rPr lang="fi-FI" dirty="0" err="1"/>
              <a:t>The</a:t>
            </a:r>
            <a:r>
              <a:rPr lang="fi-FI" dirty="0"/>
              <a:t> </a:t>
            </a:r>
            <a:r>
              <a:rPr lang="fi-FI" b="1" i="1" dirty="0" err="1"/>
              <a:t>tripartite</a:t>
            </a:r>
            <a:r>
              <a:rPr lang="fi-FI" b="1" i="1" dirty="0"/>
              <a:t> </a:t>
            </a:r>
            <a:r>
              <a:rPr lang="fi-FI" b="1" i="1" dirty="0" err="1"/>
              <a:t>project</a:t>
            </a:r>
            <a:r>
              <a:rPr lang="fi-FI" b="1" i="1" dirty="0"/>
              <a:t> </a:t>
            </a:r>
            <a:r>
              <a:rPr lang="fi-FI" dirty="0" err="1"/>
              <a:t>was</a:t>
            </a:r>
            <a:r>
              <a:rPr lang="fi-FI" dirty="0"/>
              <a:t> </a:t>
            </a:r>
            <a:r>
              <a:rPr lang="fi-FI" dirty="0" err="1"/>
              <a:t>launched</a:t>
            </a:r>
            <a:r>
              <a:rPr lang="fi-FI" dirty="0"/>
              <a:t> in November 2021 in </a:t>
            </a:r>
            <a:r>
              <a:rPr lang="fi-FI" dirty="0" err="1"/>
              <a:t>order</a:t>
            </a:r>
            <a:r>
              <a:rPr lang="fi-FI" dirty="0"/>
              <a:t> to </a:t>
            </a:r>
            <a:r>
              <a:rPr lang="fi-FI" b="1" i="1" dirty="0" err="1"/>
              <a:t>find</a:t>
            </a:r>
            <a:r>
              <a:rPr lang="fi-FI" b="1" i="1" dirty="0"/>
              <a:t> </a:t>
            </a:r>
            <a:r>
              <a:rPr lang="en-US" b="1" i="1" dirty="0"/>
              <a:t>solutions to the </a:t>
            </a:r>
            <a:r>
              <a:rPr lang="en-US" b="1" i="1" dirty="0" err="1"/>
              <a:t>labour</a:t>
            </a:r>
            <a:r>
              <a:rPr lang="en-US" b="1" i="1" dirty="0"/>
              <a:t> needs of different sectors</a:t>
            </a:r>
            <a:r>
              <a:rPr lang="en-US" dirty="0"/>
              <a:t> throughout Finland.</a:t>
            </a:r>
          </a:p>
          <a:p>
            <a:r>
              <a:rPr lang="en-US" dirty="0"/>
              <a:t>The </a:t>
            </a:r>
            <a:r>
              <a:rPr lang="en-US" b="1" i="1" dirty="0"/>
              <a:t>data model </a:t>
            </a:r>
            <a:r>
              <a:rPr lang="en-US" dirty="0"/>
              <a:t>developed for the project deepened understanding of the extent and causes of </a:t>
            </a:r>
            <a:r>
              <a:rPr lang="en-US" dirty="0" err="1"/>
              <a:t>labour</a:t>
            </a:r>
            <a:r>
              <a:rPr lang="en-US" dirty="0"/>
              <a:t> shortage and mismatch in different occupations and regions. At the same time, the project clarified the current situation of </a:t>
            </a:r>
            <a:r>
              <a:rPr lang="en-US" b="1" i="1" dirty="0" err="1"/>
              <a:t>labour</a:t>
            </a:r>
            <a:r>
              <a:rPr lang="en-US" b="1" i="1" dirty="0"/>
              <a:t> reserves </a:t>
            </a:r>
            <a:r>
              <a:rPr lang="en-US" dirty="0"/>
              <a:t>and the </a:t>
            </a:r>
            <a:r>
              <a:rPr lang="en-US" b="1" i="1" dirty="0"/>
              <a:t>need for work-based migration.</a:t>
            </a:r>
          </a:p>
          <a:p>
            <a:r>
              <a:rPr lang="en-US" dirty="0"/>
              <a:t>An analysis carried out as part of the project in 8 different sectors divides occupations into those </a:t>
            </a:r>
            <a:r>
              <a:rPr lang="en-US" dirty="0" err="1"/>
              <a:t>characterised</a:t>
            </a:r>
            <a:r>
              <a:rPr lang="en-US" dirty="0"/>
              <a:t> by shortage, mismatch or surplus. According to the report, within the occupations offering an average income there is a particular shortage on health and social services as well as ICT experts, early childhood education teachers and within several industrial occupations. </a:t>
            </a:r>
          </a:p>
          <a:p>
            <a:r>
              <a:rPr lang="en-US" dirty="0"/>
              <a:t>The project report also explains that the increase in </a:t>
            </a:r>
            <a:r>
              <a:rPr lang="en-US" dirty="0" err="1"/>
              <a:t>labour</a:t>
            </a:r>
            <a:r>
              <a:rPr lang="en-US" dirty="0"/>
              <a:t> market mismatch is largely explained by the growing number of atypical employment relationships. </a:t>
            </a:r>
          </a:p>
          <a:p>
            <a:r>
              <a:rPr lang="en-US" dirty="0"/>
              <a:t>More information:</a:t>
            </a:r>
            <a:br>
              <a:rPr lang="en-US" dirty="0"/>
            </a:br>
            <a:r>
              <a:rPr lang="fi-FI" dirty="0">
                <a:hlinkClick r:id="rId3"/>
              </a:rPr>
              <a:t>https://tem.fi/en/-/report-on-supply-shortage-and-matching-of-labour-sums-the-results-of-the-labour-market-roadmap-project</a:t>
            </a:r>
            <a:r>
              <a:rPr lang="fi-FI" dirty="0"/>
              <a:t> </a:t>
            </a:r>
          </a:p>
          <a:p>
            <a:pPr marL="0" indent="0">
              <a:buNone/>
            </a:pPr>
            <a:endParaRPr lang="fi-FI" dirty="0"/>
          </a:p>
          <a:p>
            <a:pPr marL="0" indent="0">
              <a:buNone/>
            </a:pPr>
            <a:endParaRPr lang="fi-FI" dirty="0"/>
          </a:p>
          <a:p>
            <a:endParaRPr lang="fi-FI" dirty="0"/>
          </a:p>
        </p:txBody>
      </p:sp>
      <p:sp>
        <p:nvSpPr>
          <p:cNvPr id="6" name="Dian numeron paikkamerkki 5"/>
          <p:cNvSpPr>
            <a:spLocks noGrp="1"/>
          </p:cNvSpPr>
          <p:nvPr>
            <p:ph type="sldNum" sz="quarter" idx="12"/>
          </p:nvPr>
        </p:nvSpPr>
        <p:spPr/>
        <p:txBody>
          <a:bodyPr/>
          <a:lstStyle/>
          <a:p>
            <a:fld id="{3065C9E5-8AC3-DF4B-BA99-CB03B9370A98}" type="slidenum">
              <a:rPr lang="fi-FI" smtClean="0"/>
              <a:pPr/>
              <a:t>2</a:t>
            </a:fld>
            <a:endParaRPr lang="fi-FI"/>
          </a:p>
        </p:txBody>
      </p:sp>
    </p:spTree>
    <p:extLst>
      <p:ext uri="{BB962C8B-B14F-4D97-AF65-F5344CB8AC3E}">
        <p14:creationId xmlns:p14="http://schemas.microsoft.com/office/powerpoint/2010/main" val="4008738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584045" y="122182"/>
            <a:ext cx="7203017" cy="746936"/>
          </a:xfrm>
        </p:spPr>
        <p:txBody>
          <a:bodyPr/>
          <a:lstStyle/>
          <a:p>
            <a:r>
              <a:rPr lang="fi-FI" dirty="0" err="1"/>
              <a:t>Work</a:t>
            </a:r>
            <a:r>
              <a:rPr lang="fi-FI" dirty="0"/>
              <a:t> </a:t>
            </a:r>
            <a:r>
              <a:rPr lang="fi-FI" dirty="0" err="1"/>
              <a:t>ability</a:t>
            </a:r>
            <a:r>
              <a:rPr lang="fi-FI" dirty="0"/>
              <a:t> </a:t>
            </a:r>
            <a:r>
              <a:rPr lang="fi-FI" dirty="0" err="1"/>
              <a:t>programme</a:t>
            </a:r>
            <a:endParaRPr lang="fi-FI" dirty="0"/>
          </a:p>
        </p:txBody>
      </p:sp>
      <p:sp>
        <p:nvSpPr>
          <p:cNvPr id="3" name="Sisällön paikkamerkki 2"/>
          <p:cNvSpPr>
            <a:spLocks noGrp="1"/>
          </p:cNvSpPr>
          <p:nvPr>
            <p:ph idx="1"/>
          </p:nvPr>
        </p:nvSpPr>
        <p:spPr>
          <a:xfrm>
            <a:off x="502268" y="780124"/>
            <a:ext cx="8381537" cy="3918255"/>
          </a:xfrm>
        </p:spPr>
        <p:txBody>
          <a:bodyPr>
            <a:normAutofit fontScale="62500" lnSpcReduction="20000"/>
          </a:bodyPr>
          <a:lstStyle/>
          <a:p>
            <a:pPr marL="0" indent="0">
              <a:buNone/>
            </a:pPr>
            <a:endParaRPr lang="fi-FI" dirty="0"/>
          </a:p>
          <a:p>
            <a:r>
              <a:rPr lang="en-US" sz="2000" dirty="0"/>
              <a:t>The aim of the </a:t>
            </a:r>
            <a:r>
              <a:rPr lang="en-US" sz="2000" dirty="0" err="1"/>
              <a:t>programme</a:t>
            </a:r>
            <a:r>
              <a:rPr lang="en-US" sz="2000" dirty="0"/>
              <a:t> was to improve employment of people with </a:t>
            </a:r>
            <a:r>
              <a:rPr lang="en-US" sz="2000" b="1" i="1" dirty="0"/>
              <a:t>impaired work capacity,</a:t>
            </a:r>
            <a:r>
              <a:rPr lang="en-US" sz="2000" dirty="0"/>
              <a:t>. The </a:t>
            </a:r>
            <a:r>
              <a:rPr lang="en-US" sz="2000" dirty="0" err="1"/>
              <a:t>programme</a:t>
            </a:r>
            <a:r>
              <a:rPr lang="en-US" sz="2000" dirty="0"/>
              <a:t>, carried out during the government </a:t>
            </a:r>
            <a:r>
              <a:rPr lang="en-US" sz="2000" dirty="0" err="1"/>
              <a:t>programme</a:t>
            </a:r>
            <a:r>
              <a:rPr lang="en-US" sz="2000" dirty="0"/>
              <a:t> of Prime Minister Marin (2019-2023) also developed more effective services to support working capacity. Within the </a:t>
            </a:r>
            <a:r>
              <a:rPr lang="en-US" sz="2000" dirty="0" err="1"/>
              <a:t>programme</a:t>
            </a:r>
            <a:r>
              <a:rPr lang="en-US" sz="2000" dirty="0"/>
              <a:t>:</a:t>
            </a:r>
          </a:p>
          <a:p>
            <a:pPr>
              <a:buFont typeface="Wingdings" panose="05000000000000000000" pitchFamily="2" charset="2"/>
              <a:buChar char="Ø"/>
            </a:pPr>
            <a:r>
              <a:rPr lang="en-US" sz="2000" dirty="0"/>
              <a:t> </a:t>
            </a:r>
            <a:r>
              <a:rPr lang="en-US" sz="2000" b="1" i="1" dirty="0"/>
              <a:t>A state-owned special assignment company </a:t>
            </a:r>
            <a:r>
              <a:rPr lang="en-US" sz="2000" dirty="0"/>
              <a:t>was launched in order to employ people with impaired capacity to work who are in the most difficult position. The company employs the people directly in an employment relationship and sells their work input to its customers (like </a:t>
            </a:r>
            <a:r>
              <a:rPr lang="en-US" sz="2000" dirty="0" err="1"/>
              <a:t>Samhall</a:t>
            </a:r>
            <a:r>
              <a:rPr lang="en-US" sz="2000" dirty="0"/>
              <a:t> in Sweden).</a:t>
            </a:r>
          </a:p>
          <a:p>
            <a:pPr>
              <a:buFont typeface="Wingdings" panose="05000000000000000000" pitchFamily="2" charset="2"/>
              <a:buChar char="Ø"/>
            </a:pPr>
            <a:r>
              <a:rPr lang="en-US" sz="2000" dirty="0"/>
              <a:t>More</a:t>
            </a:r>
            <a:r>
              <a:rPr lang="en-US" sz="2000" b="1" i="1" dirty="0"/>
              <a:t> Working capacity coordinators </a:t>
            </a:r>
            <a:r>
              <a:rPr lang="en-US" sz="2000" dirty="0"/>
              <a:t>were recruited at PES Offices, coordinating services for jobseekers with impaired capacity to work according to their service needs. The coordinators worked closely with different networks, taught PES staff how to identify services needs of this target group and helped employers in the recruitment.</a:t>
            </a:r>
          </a:p>
          <a:p>
            <a:pPr>
              <a:buFont typeface="Wingdings" panose="05000000000000000000" pitchFamily="2" charset="2"/>
              <a:buChar char="Ø"/>
            </a:pPr>
            <a:r>
              <a:rPr lang="en-US" sz="2000" dirty="0"/>
              <a:t>A condition was set for social employment in public procurement. </a:t>
            </a:r>
            <a:r>
              <a:rPr lang="en-US" sz="2000" b="1" i="1" dirty="0"/>
              <a:t>Employment through procurement</a:t>
            </a:r>
            <a:r>
              <a:rPr lang="en-US" sz="2000" i="1" dirty="0"/>
              <a:t> </a:t>
            </a:r>
            <a:r>
              <a:rPr lang="en-US" sz="2000" dirty="0"/>
              <a:t>means that the public procuring entity attaches a condition concerning employment to the invitation to tender and the procurement contract. The employment terms require that the selected contracting partner employs persons in a vulnerable </a:t>
            </a:r>
            <a:r>
              <a:rPr lang="en-US" sz="2000" dirty="0" err="1"/>
              <a:t>labour</a:t>
            </a:r>
            <a:r>
              <a:rPr lang="en-US" sz="2000" dirty="0"/>
              <a:t> market position defined by the client during the contract period.</a:t>
            </a:r>
          </a:p>
          <a:p>
            <a:pPr>
              <a:buFont typeface="Wingdings" panose="05000000000000000000" pitchFamily="2" charset="2"/>
              <a:buChar char="Ø"/>
            </a:pPr>
            <a:r>
              <a:rPr lang="en-US" sz="2000" dirty="0"/>
              <a:t>A </a:t>
            </a:r>
            <a:r>
              <a:rPr lang="en-US" sz="2000" b="1" i="1" dirty="0"/>
              <a:t>strategy for social enterprises </a:t>
            </a:r>
            <a:r>
              <a:rPr lang="en-US" sz="2000" dirty="0"/>
              <a:t>was drawn up and a </a:t>
            </a:r>
            <a:r>
              <a:rPr lang="en-US" sz="2000" b="1" i="1" dirty="0"/>
              <a:t>Centre of Expertise for Social Enterprises </a:t>
            </a:r>
            <a:r>
              <a:rPr lang="en-US" sz="2000" dirty="0"/>
              <a:t>was launched.</a:t>
            </a:r>
          </a:p>
          <a:p>
            <a:pPr>
              <a:buFont typeface="Arial" panose="020B0604020202020204" pitchFamily="34" charset="0"/>
              <a:buChar char="•"/>
            </a:pPr>
            <a:r>
              <a:rPr lang="en-US" sz="2000" dirty="0"/>
              <a:t>More information:</a:t>
            </a:r>
            <a:br>
              <a:rPr lang="en-US" sz="2000" dirty="0"/>
            </a:br>
            <a:r>
              <a:rPr lang="en-US" sz="2000" dirty="0">
                <a:hlinkClick r:id="rId3"/>
              </a:rPr>
              <a:t>https://tem.fi/en/work-ability-programme</a:t>
            </a:r>
            <a:r>
              <a:rPr lang="en-US" sz="2000" dirty="0"/>
              <a:t> </a:t>
            </a:r>
            <a:br>
              <a:rPr lang="en-US" sz="2000" dirty="0"/>
            </a:br>
            <a:endParaRPr lang="en-US" sz="2000" dirty="0"/>
          </a:p>
          <a:p>
            <a:pPr>
              <a:buFont typeface="Arial" panose="020B0604020202020204" pitchFamily="34" charset="0"/>
              <a:buChar char="•"/>
            </a:pPr>
            <a:r>
              <a:rPr lang="en-US" sz="2000" dirty="0"/>
              <a:t>Final report of the Work Ability – or Working Capacity </a:t>
            </a:r>
            <a:r>
              <a:rPr lang="en-US" sz="2000" dirty="0" err="1"/>
              <a:t>Programme</a:t>
            </a:r>
            <a:r>
              <a:rPr lang="en-US" sz="2000" dirty="0"/>
              <a:t>:</a:t>
            </a:r>
            <a:br>
              <a:rPr lang="en-US" sz="2000" dirty="0"/>
            </a:br>
            <a:r>
              <a:rPr lang="en-US" dirty="0">
                <a:hlinkClick r:id="rId4"/>
              </a:rPr>
              <a:t>https://tem.fi/en/-/workiworking-capacity-programme-ends-but-some-measures-will-continue-in-the-new-government-term</a:t>
            </a:r>
            <a:r>
              <a:rPr lang="en-US" dirty="0"/>
              <a:t> </a:t>
            </a:r>
          </a:p>
          <a:p>
            <a:pPr>
              <a:buFont typeface="Wingdings" panose="05000000000000000000" pitchFamily="2" charset="2"/>
              <a:buChar char="Ø"/>
            </a:pPr>
            <a:endParaRPr lang="en-US" dirty="0"/>
          </a:p>
        </p:txBody>
      </p:sp>
      <p:sp>
        <p:nvSpPr>
          <p:cNvPr id="6" name="Dian numeron paikkamerkki 5"/>
          <p:cNvSpPr>
            <a:spLocks noGrp="1"/>
          </p:cNvSpPr>
          <p:nvPr>
            <p:ph type="sldNum" sz="quarter" idx="12"/>
          </p:nvPr>
        </p:nvSpPr>
        <p:spPr/>
        <p:txBody>
          <a:bodyPr/>
          <a:lstStyle/>
          <a:p>
            <a:fld id="{3065C9E5-8AC3-DF4B-BA99-CB03B9370A98}" type="slidenum">
              <a:rPr lang="fi-FI" smtClean="0"/>
              <a:pPr/>
              <a:t>3</a:t>
            </a:fld>
            <a:endParaRPr lang="fi-FI"/>
          </a:p>
        </p:txBody>
      </p:sp>
    </p:spTree>
    <p:extLst>
      <p:ext uri="{BB962C8B-B14F-4D97-AF65-F5344CB8AC3E}">
        <p14:creationId xmlns:p14="http://schemas.microsoft.com/office/powerpoint/2010/main" val="1526169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688123" y="194319"/>
            <a:ext cx="7203017" cy="746936"/>
          </a:xfrm>
        </p:spPr>
        <p:txBody>
          <a:bodyPr>
            <a:normAutofit fontScale="90000"/>
          </a:bodyPr>
          <a:lstStyle/>
          <a:p>
            <a:r>
              <a:rPr lang="fi-FI" dirty="0"/>
              <a:t>IMAGO </a:t>
            </a:r>
            <a:r>
              <a:rPr lang="fi-FI" dirty="0" err="1"/>
              <a:t>couching</a:t>
            </a:r>
            <a:r>
              <a:rPr lang="fi-FI" dirty="0"/>
              <a:t> to </a:t>
            </a:r>
            <a:r>
              <a:rPr lang="fi-FI" dirty="0" err="1"/>
              <a:t>strenghten</a:t>
            </a:r>
            <a:r>
              <a:rPr lang="fi-FI" dirty="0"/>
              <a:t> </a:t>
            </a:r>
            <a:r>
              <a:rPr lang="fi-FI" dirty="0" err="1"/>
              <a:t>diversity</a:t>
            </a:r>
            <a:r>
              <a:rPr lang="fi-FI" dirty="0"/>
              <a:t> and </a:t>
            </a:r>
            <a:r>
              <a:rPr lang="fi-FI" dirty="0" err="1"/>
              <a:t>employer</a:t>
            </a:r>
            <a:r>
              <a:rPr lang="fi-FI" dirty="0"/>
              <a:t> image</a:t>
            </a:r>
          </a:p>
        </p:txBody>
      </p:sp>
      <p:sp>
        <p:nvSpPr>
          <p:cNvPr id="3" name="Sisällön paikkamerkki 2"/>
          <p:cNvSpPr>
            <a:spLocks noGrp="1"/>
          </p:cNvSpPr>
          <p:nvPr>
            <p:ph idx="1"/>
          </p:nvPr>
        </p:nvSpPr>
        <p:spPr>
          <a:xfrm>
            <a:off x="502269" y="780125"/>
            <a:ext cx="8270024" cy="3799309"/>
          </a:xfrm>
        </p:spPr>
        <p:txBody>
          <a:bodyPr>
            <a:normAutofit lnSpcReduction="10000"/>
          </a:bodyPr>
          <a:lstStyle/>
          <a:p>
            <a:pPr marL="0" indent="0">
              <a:buNone/>
            </a:pPr>
            <a:endParaRPr lang="fi-FI" dirty="0"/>
          </a:p>
          <a:p>
            <a:r>
              <a:rPr lang="en-US" dirty="0"/>
              <a:t>IMAGO </a:t>
            </a:r>
            <a:r>
              <a:rPr lang="en-US" dirty="0" err="1"/>
              <a:t>couchings</a:t>
            </a:r>
            <a:r>
              <a:rPr lang="en-US" dirty="0"/>
              <a:t> are targeted to employers and workplaces wanting to </a:t>
            </a:r>
            <a:r>
              <a:rPr lang="en-US" b="1" i="1" dirty="0" err="1"/>
              <a:t>strenghten</a:t>
            </a:r>
            <a:r>
              <a:rPr lang="en-US" b="1" i="1" dirty="0"/>
              <a:t> their diversity skills and employer image</a:t>
            </a:r>
            <a:r>
              <a:rPr lang="en-US" dirty="0"/>
              <a:t>. </a:t>
            </a:r>
          </a:p>
          <a:p>
            <a:r>
              <a:rPr lang="en-US" dirty="0"/>
              <a:t>The </a:t>
            </a:r>
            <a:r>
              <a:rPr lang="en-US" dirty="0" err="1"/>
              <a:t>couchings</a:t>
            </a:r>
            <a:r>
              <a:rPr lang="en-US" dirty="0"/>
              <a:t> are part of the </a:t>
            </a:r>
            <a:r>
              <a:rPr lang="en-US" b="1" i="1" dirty="0"/>
              <a:t>Working life diversity </a:t>
            </a:r>
            <a:r>
              <a:rPr lang="en-US" b="1" i="1" dirty="0" err="1"/>
              <a:t>programme</a:t>
            </a:r>
            <a:r>
              <a:rPr lang="en-US" b="1" i="1" dirty="0"/>
              <a:t> </a:t>
            </a:r>
            <a:r>
              <a:rPr lang="en-US" dirty="0"/>
              <a:t>and </a:t>
            </a:r>
            <a:r>
              <a:rPr lang="en-US" b="1" i="1" dirty="0"/>
              <a:t>Talent Boost </a:t>
            </a:r>
            <a:r>
              <a:rPr lang="en-US" b="1" i="1" dirty="0" err="1"/>
              <a:t>programme</a:t>
            </a:r>
            <a:r>
              <a:rPr lang="en-US" b="1" i="1" dirty="0"/>
              <a:t>.</a:t>
            </a:r>
          </a:p>
          <a:p>
            <a:r>
              <a:rPr lang="en-US" dirty="0"/>
              <a:t>The </a:t>
            </a:r>
            <a:r>
              <a:rPr lang="en-US" dirty="0" err="1"/>
              <a:t>programme’s</a:t>
            </a:r>
            <a:r>
              <a:rPr lang="en-US" dirty="0"/>
              <a:t> goal is that companies and </a:t>
            </a:r>
            <a:r>
              <a:rPr lang="en-US" dirty="0" err="1"/>
              <a:t>organisations</a:t>
            </a:r>
            <a:r>
              <a:rPr lang="en-US" dirty="0"/>
              <a:t> </a:t>
            </a:r>
            <a:r>
              <a:rPr lang="en-US" b="1" i="1" dirty="0"/>
              <a:t>benefit from diversity </a:t>
            </a:r>
            <a:r>
              <a:rPr lang="en-US" dirty="0"/>
              <a:t>and that immigrants can more easily find employment that corresponds with their skills and advances their careers.</a:t>
            </a:r>
          </a:p>
          <a:p>
            <a:r>
              <a:rPr lang="en-US" dirty="0"/>
              <a:t>IMAGO coaching sessions strengthen participants’ competence and understanding of employer branding, diversity-orientated recruitment skills, multicultural and internally strong corporate cultures and employer image development.</a:t>
            </a:r>
          </a:p>
          <a:p>
            <a:r>
              <a:rPr lang="en-US" dirty="0"/>
              <a:t>More information on IMAGO </a:t>
            </a:r>
            <a:r>
              <a:rPr lang="en-US" dirty="0" err="1"/>
              <a:t>couchings</a:t>
            </a:r>
            <a:r>
              <a:rPr lang="en-US" dirty="0"/>
              <a:t>:</a:t>
            </a:r>
            <a:br>
              <a:rPr lang="en-US" dirty="0"/>
            </a:br>
            <a:r>
              <a:rPr lang="en-US" dirty="0">
                <a:hlinkClick r:id="rId3"/>
              </a:rPr>
              <a:t>https://toimistot.te-palvelut.fi/web/imago</a:t>
            </a:r>
            <a:r>
              <a:rPr lang="en-US" dirty="0"/>
              <a:t> </a:t>
            </a:r>
          </a:p>
          <a:p>
            <a:r>
              <a:rPr lang="en-US" dirty="0"/>
              <a:t>More information on Talent Boost </a:t>
            </a:r>
            <a:r>
              <a:rPr lang="en-US" dirty="0" err="1"/>
              <a:t>Programme</a:t>
            </a:r>
            <a:r>
              <a:rPr lang="en-US" dirty="0"/>
              <a:t>:</a:t>
            </a:r>
            <a:br>
              <a:rPr lang="en-US" dirty="0"/>
            </a:br>
            <a:r>
              <a:rPr lang="en-US" dirty="0">
                <a:hlinkClick r:id="rId4"/>
              </a:rPr>
              <a:t>https://tem.fi/en/talent-boost-en</a:t>
            </a:r>
            <a:r>
              <a:rPr lang="en-US" dirty="0"/>
              <a:t> </a:t>
            </a:r>
          </a:p>
          <a:p>
            <a:endParaRPr lang="en-US" dirty="0"/>
          </a:p>
          <a:p>
            <a:endParaRPr lang="en-US" dirty="0"/>
          </a:p>
          <a:p>
            <a:pPr marL="0" indent="0">
              <a:buNone/>
            </a:pPr>
            <a:endParaRPr lang="fi-FI" dirty="0"/>
          </a:p>
          <a:p>
            <a:pPr marL="0" indent="0">
              <a:buNone/>
            </a:pPr>
            <a:endParaRPr lang="fi-FI" dirty="0"/>
          </a:p>
          <a:p>
            <a:endParaRPr lang="fi-FI" dirty="0"/>
          </a:p>
        </p:txBody>
      </p:sp>
      <p:sp>
        <p:nvSpPr>
          <p:cNvPr id="6" name="Dian numeron paikkamerkki 5"/>
          <p:cNvSpPr>
            <a:spLocks noGrp="1"/>
          </p:cNvSpPr>
          <p:nvPr>
            <p:ph type="sldNum" sz="quarter" idx="12"/>
          </p:nvPr>
        </p:nvSpPr>
        <p:spPr/>
        <p:txBody>
          <a:bodyPr/>
          <a:lstStyle/>
          <a:p>
            <a:fld id="{3065C9E5-8AC3-DF4B-BA99-CB03B9370A98}" type="slidenum">
              <a:rPr lang="fi-FI" smtClean="0"/>
              <a:pPr/>
              <a:t>4</a:t>
            </a:fld>
            <a:endParaRPr lang="fi-FI"/>
          </a:p>
        </p:txBody>
      </p:sp>
    </p:spTree>
    <p:extLst>
      <p:ext uri="{BB962C8B-B14F-4D97-AF65-F5344CB8AC3E}">
        <p14:creationId xmlns:p14="http://schemas.microsoft.com/office/powerpoint/2010/main" val="3752274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688123" y="316717"/>
            <a:ext cx="7764501" cy="746936"/>
          </a:xfrm>
        </p:spPr>
        <p:txBody>
          <a:bodyPr>
            <a:normAutofit fontScale="90000"/>
          </a:bodyPr>
          <a:lstStyle/>
          <a:p>
            <a:r>
              <a:rPr lang="fi-FI" dirty="0" err="1"/>
              <a:t>Employ</a:t>
            </a:r>
            <a:r>
              <a:rPr lang="fi-FI" dirty="0"/>
              <a:t> </a:t>
            </a:r>
            <a:r>
              <a:rPr lang="fi-FI" dirty="0" err="1"/>
              <a:t>with</a:t>
            </a:r>
            <a:r>
              <a:rPr lang="fi-FI" dirty="0"/>
              <a:t> </a:t>
            </a:r>
            <a:r>
              <a:rPr lang="fi-FI" dirty="0" err="1"/>
              <a:t>competence</a:t>
            </a:r>
            <a:r>
              <a:rPr lang="fi-FI" dirty="0"/>
              <a:t> – </a:t>
            </a:r>
            <a:r>
              <a:rPr lang="fi-FI" dirty="0" err="1"/>
              <a:t>good</a:t>
            </a:r>
            <a:r>
              <a:rPr lang="fi-FI" dirty="0"/>
              <a:t> </a:t>
            </a:r>
            <a:r>
              <a:rPr lang="fi-FI" dirty="0" err="1"/>
              <a:t>recruitment</a:t>
            </a:r>
            <a:r>
              <a:rPr lang="fi-FI" dirty="0"/>
              <a:t> and </a:t>
            </a:r>
            <a:r>
              <a:rPr lang="fi-FI" dirty="0" err="1"/>
              <a:t>employer</a:t>
            </a:r>
            <a:r>
              <a:rPr lang="fi-FI" dirty="0"/>
              <a:t> </a:t>
            </a:r>
            <a:r>
              <a:rPr lang="fi-FI" dirty="0" err="1"/>
              <a:t>skills</a:t>
            </a:r>
            <a:r>
              <a:rPr lang="fi-FI" dirty="0"/>
              <a:t> for </a:t>
            </a:r>
            <a:r>
              <a:rPr lang="fi-FI" dirty="0" err="1"/>
              <a:t>small</a:t>
            </a:r>
            <a:r>
              <a:rPr lang="fi-FI" dirty="0"/>
              <a:t> </a:t>
            </a:r>
            <a:r>
              <a:rPr lang="fi-FI" dirty="0" err="1"/>
              <a:t>entrepreneurs</a:t>
            </a:r>
            <a:endParaRPr lang="fi-FI" dirty="0"/>
          </a:p>
        </p:txBody>
      </p:sp>
      <p:sp>
        <p:nvSpPr>
          <p:cNvPr id="3" name="Sisällön paikkamerkki 2"/>
          <p:cNvSpPr>
            <a:spLocks noGrp="1"/>
          </p:cNvSpPr>
          <p:nvPr>
            <p:ph idx="1"/>
          </p:nvPr>
        </p:nvSpPr>
        <p:spPr>
          <a:xfrm>
            <a:off x="502269" y="1070056"/>
            <a:ext cx="8270024" cy="3335527"/>
          </a:xfrm>
        </p:spPr>
        <p:txBody>
          <a:bodyPr>
            <a:normAutofit fontScale="92500" lnSpcReduction="10000"/>
          </a:bodyPr>
          <a:lstStyle/>
          <a:p>
            <a:pPr marL="0" indent="0">
              <a:buNone/>
            </a:pPr>
            <a:endParaRPr lang="fi-FI" dirty="0"/>
          </a:p>
          <a:p>
            <a:r>
              <a:rPr lang="fi-FI" b="1" i="1" dirty="0" err="1"/>
              <a:t>Employ</a:t>
            </a:r>
            <a:r>
              <a:rPr lang="fi-FI" b="1" i="1" dirty="0"/>
              <a:t> </a:t>
            </a:r>
            <a:r>
              <a:rPr lang="fi-FI" b="1" i="1" dirty="0" err="1"/>
              <a:t>with</a:t>
            </a:r>
            <a:r>
              <a:rPr lang="fi-FI" b="1" i="1" dirty="0"/>
              <a:t> </a:t>
            </a:r>
            <a:r>
              <a:rPr lang="fi-FI" b="1" i="1" dirty="0" err="1"/>
              <a:t>competence</a:t>
            </a:r>
            <a:r>
              <a:rPr lang="fi-FI" b="1" i="1" dirty="0"/>
              <a:t> </a:t>
            </a:r>
            <a:r>
              <a:rPr lang="fi-FI" dirty="0"/>
              <a:t>is a </a:t>
            </a:r>
            <a:r>
              <a:rPr lang="fi-FI" dirty="0" err="1"/>
              <a:t>nationwide</a:t>
            </a:r>
            <a:r>
              <a:rPr lang="fi-FI" dirty="0"/>
              <a:t> </a:t>
            </a:r>
            <a:r>
              <a:rPr lang="fi-FI" dirty="0" err="1"/>
              <a:t>service</a:t>
            </a:r>
            <a:r>
              <a:rPr lang="fi-FI" dirty="0"/>
              <a:t> </a:t>
            </a:r>
            <a:r>
              <a:rPr lang="fi-FI" dirty="0" err="1"/>
              <a:t>which</a:t>
            </a:r>
            <a:r>
              <a:rPr lang="fi-FI" dirty="0"/>
              <a:t> </a:t>
            </a:r>
            <a:r>
              <a:rPr lang="fi-FI" dirty="0" err="1"/>
              <a:t>gives</a:t>
            </a:r>
            <a:r>
              <a:rPr lang="fi-FI" dirty="0"/>
              <a:t> </a:t>
            </a:r>
            <a:r>
              <a:rPr lang="fi-FI" dirty="0" err="1"/>
              <a:t>advice</a:t>
            </a:r>
            <a:r>
              <a:rPr lang="fi-FI" dirty="0"/>
              <a:t> to </a:t>
            </a:r>
            <a:r>
              <a:rPr lang="fi-FI" dirty="0" err="1"/>
              <a:t>sole</a:t>
            </a:r>
            <a:r>
              <a:rPr lang="fi-FI" dirty="0"/>
              <a:t> and </a:t>
            </a:r>
            <a:r>
              <a:rPr lang="fi-FI" dirty="0" err="1"/>
              <a:t>micro</a:t>
            </a:r>
            <a:r>
              <a:rPr lang="fi-FI" dirty="0"/>
              <a:t> </a:t>
            </a:r>
            <a:r>
              <a:rPr lang="fi-FI" dirty="0" err="1"/>
              <a:t>entrepreneurs</a:t>
            </a:r>
            <a:r>
              <a:rPr lang="fi-FI" dirty="0"/>
              <a:t> on </a:t>
            </a:r>
            <a:r>
              <a:rPr lang="fi-FI" b="1" i="1" dirty="0" err="1"/>
              <a:t>how</a:t>
            </a:r>
            <a:r>
              <a:rPr lang="fi-FI" b="1" i="1" dirty="0"/>
              <a:t> to </a:t>
            </a:r>
            <a:r>
              <a:rPr lang="fi-FI" b="1" i="1" dirty="0" err="1"/>
              <a:t>acquire</a:t>
            </a:r>
            <a:r>
              <a:rPr lang="fi-FI" b="1" i="1" dirty="0"/>
              <a:t> </a:t>
            </a:r>
            <a:r>
              <a:rPr lang="fi-FI" b="1" i="1" dirty="0" err="1"/>
              <a:t>workers</a:t>
            </a:r>
            <a:r>
              <a:rPr lang="fi-FI" b="1" i="1" dirty="0"/>
              <a:t> </a:t>
            </a:r>
            <a:r>
              <a:rPr lang="fi-FI" dirty="0"/>
              <a:t>and on </a:t>
            </a:r>
            <a:r>
              <a:rPr lang="fi-FI" dirty="0" err="1"/>
              <a:t>how</a:t>
            </a:r>
            <a:r>
              <a:rPr lang="fi-FI" dirty="0"/>
              <a:t> to </a:t>
            </a:r>
            <a:r>
              <a:rPr lang="fi-FI" b="1" i="1" dirty="0"/>
              <a:t>act as an </a:t>
            </a:r>
            <a:r>
              <a:rPr lang="fi-FI" b="1" i="1" dirty="0" err="1"/>
              <a:t>employer</a:t>
            </a:r>
            <a:r>
              <a:rPr lang="fi-FI" dirty="0"/>
              <a:t>.</a:t>
            </a:r>
            <a:r>
              <a:rPr lang="en-US" dirty="0"/>
              <a:t> The service encourages employment by developing </a:t>
            </a:r>
            <a:r>
              <a:rPr lang="en-US" b="1" i="1" dirty="0"/>
              <a:t>good employer and recruitment skills</a:t>
            </a:r>
            <a:r>
              <a:rPr lang="en-US" dirty="0"/>
              <a:t>.</a:t>
            </a:r>
            <a:endParaRPr lang="fi-FI" dirty="0"/>
          </a:p>
          <a:p>
            <a:r>
              <a:rPr lang="en-US" dirty="0"/>
              <a:t>The goal of the service is help the entrepreneur to get ahead in acquiring a worker and potential employments or contractual relationships to start well. The service aims to </a:t>
            </a:r>
            <a:r>
              <a:rPr lang="en-US" b="1" i="1" dirty="0"/>
              <a:t>lower the recruitment threshold </a:t>
            </a:r>
            <a:r>
              <a:rPr lang="en-US" dirty="0"/>
              <a:t>of the entrepreneur.</a:t>
            </a:r>
          </a:p>
          <a:p>
            <a:r>
              <a:rPr lang="en-US" dirty="0"/>
              <a:t>The service helps entrepreneurs to see </a:t>
            </a:r>
            <a:r>
              <a:rPr lang="en-US" b="1" i="1" dirty="0"/>
              <a:t>what is the best way to acquire workforce </a:t>
            </a:r>
            <a:r>
              <a:rPr lang="en-US" dirty="0"/>
              <a:t>based on the entrepreneur’s situation. </a:t>
            </a:r>
          </a:p>
          <a:p>
            <a:r>
              <a:rPr lang="en-US" dirty="0"/>
              <a:t>The service maps the situation of the entrepreneur, based on which personal counselling is provided for approximately 3-5 hours. In addition, the entrepreneur gets access to an extensive bank of instructions and a personal written plan to support his/her progress.</a:t>
            </a:r>
          </a:p>
          <a:p>
            <a:r>
              <a:rPr lang="en-US" dirty="0"/>
              <a:t>More information:</a:t>
            </a:r>
            <a:br>
              <a:rPr lang="en-US" dirty="0"/>
            </a:br>
            <a:r>
              <a:rPr lang="en-US" dirty="0">
                <a:hlinkClick r:id="rId3"/>
              </a:rPr>
              <a:t>https://toimistot.te-palvelut.fi/en/recruit-like-a-pro</a:t>
            </a:r>
            <a:r>
              <a:rPr lang="en-US" dirty="0"/>
              <a:t> </a:t>
            </a:r>
          </a:p>
          <a:p>
            <a:endParaRPr lang="en-US" dirty="0"/>
          </a:p>
          <a:p>
            <a:endParaRPr lang="en-US" dirty="0"/>
          </a:p>
          <a:p>
            <a:endParaRPr lang="fi-FI" dirty="0"/>
          </a:p>
          <a:p>
            <a:endParaRPr lang="fi-FI" dirty="0"/>
          </a:p>
          <a:p>
            <a:endParaRPr lang="fi-FI" dirty="0"/>
          </a:p>
        </p:txBody>
      </p:sp>
      <p:sp>
        <p:nvSpPr>
          <p:cNvPr id="6" name="Dian numeron paikkamerkki 5"/>
          <p:cNvSpPr>
            <a:spLocks noGrp="1"/>
          </p:cNvSpPr>
          <p:nvPr>
            <p:ph type="sldNum" sz="quarter" idx="12"/>
          </p:nvPr>
        </p:nvSpPr>
        <p:spPr/>
        <p:txBody>
          <a:bodyPr/>
          <a:lstStyle/>
          <a:p>
            <a:fld id="{3065C9E5-8AC3-DF4B-BA99-CB03B9370A98}" type="slidenum">
              <a:rPr lang="fi-FI" smtClean="0"/>
              <a:pPr/>
              <a:t>5</a:t>
            </a:fld>
            <a:endParaRPr lang="fi-FI"/>
          </a:p>
        </p:txBody>
      </p:sp>
    </p:spTree>
    <p:extLst>
      <p:ext uri="{BB962C8B-B14F-4D97-AF65-F5344CB8AC3E}">
        <p14:creationId xmlns:p14="http://schemas.microsoft.com/office/powerpoint/2010/main" val="3461718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502269" y="215959"/>
            <a:ext cx="7764501" cy="746936"/>
          </a:xfrm>
        </p:spPr>
        <p:txBody>
          <a:bodyPr>
            <a:normAutofit fontScale="90000"/>
          </a:bodyPr>
          <a:lstStyle/>
          <a:p>
            <a:r>
              <a:rPr lang="fi-FI" dirty="0" err="1"/>
              <a:t>Further</a:t>
            </a:r>
            <a:r>
              <a:rPr lang="fi-FI" dirty="0"/>
              <a:t> </a:t>
            </a:r>
            <a:r>
              <a:rPr lang="fi-FI" dirty="0" err="1"/>
              <a:t>educated</a:t>
            </a:r>
            <a:r>
              <a:rPr lang="fi-FI" dirty="0"/>
              <a:t> </a:t>
            </a:r>
            <a:r>
              <a:rPr lang="fi-FI" dirty="0" err="1"/>
              <a:t>with</a:t>
            </a:r>
            <a:r>
              <a:rPr lang="fi-FI" dirty="0"/>
              <a:t> </a:t>
            </a:r>
            <a:r>
              <a:rPr lang="fi-FI" dirty="0" err="1"/>
              <a:t>companies</a:t>
            </a:r>
            <a:r>
              <a:rPr lang="fi-FI" dirty="0"/>
              <a:t> – F.E.C. </a:t>
            </a:r>
            <a:r>
              <a:rPr lang="fi-FI" dirty="0" err="1"/>
              <a:t>trainings</a:t>
            </a:r>
            <a:endParaRPr lang="fi-FI" dirty="0"/>
          </a:p>
        </p:txBody>
      </p:sp>
      <p:sp>
        <p:nvSpPr>
          <p:cNvPr id="3" name="Sisällön paikkamerkki 2"/>
          <p:cNvSpPr>
            <a:spLocks noGrp="1"/>
          </p:cNvSpPr>
          <p:nvPr>
            <p:ph idx="1"/>
          </p:nvPr>
        </p:nvSpPr>
        <p:spPr>
          <a:xfrm>
            <a:off x="502269" y="1070056"/>
            <a:ext cx="8507916" cy="3335527"/>
          </a:xfrm>
        </p:spPr>
        <p:txBody>
          <a:bodyPr>
            <a:normAutofit lnSpcReduction="10000"/>
          </a:bodyPr>
          <a:lstStyle/>
          <a:p>
            <a:pPr marL="0" indent="0">
              <a:buNone/>
            </a:pPr>
            <a:endParaRPr lang="fi-FI" dirty="0"/>
          </a:p>
          <a:p>
            <a:r>
              <a:rPr lang="en-US" dirty="0"/>
              <a:t>Further educated with companies (F.E.C) trainings are </a:t>
            </a:r>
            <a:r>
              <a:rPr lang="en-US" b="1" i="1" dirty="0"/>
              <a:t>recruitment training </a:t>
            </a:r>
            <a:r>
              <a:rPr lang="en-US" b="1" i="1" dirty="0" err="1"/>
              <a:t>programmes</a:t>
            </a:r>
            <a:r>
              <a:rPr lang="en-US" dirty="0"/>
              <a:t>, the goal of which is to develop the job seeker's professional skills to meet the needs of companies and employment in new positions at the end of the training. </a:t>
            </a:r>
          </a:p>
          <a:p>
            <a:r>
              <a:rPr lang="en-US" dirty="0"/>
              <a:t>The trainings are aimed especially at </a:t>
            </a:r>
            <a:r>
              <a:rPr lang="en-US" b="1" i="1" dirty="0"/>
              <a:t>highly educated </a:t>
            </a:r>
            <a:r>
              <a:rPr lang="en-US" dirty="0"/>
              <a:t>and more experienced persons in the field of education who are unemployed or at risk of unemployment. </a:t>
            </a:r>
          </a:p>
          <a:p>
            <a:r>
              <a:rPr lang="en-US" dirty="0"/>
              <a:t>The total duration of the training is about six months, of which theory studies account for about 20%. The rest of the training time is on-the-job learning in a cooperation organization.</a:t>
            </a:r>
          </a:p>
          <a:p>
            <a:r>
              <a:rPr lang="en-US" dirty="0"/>
              <a:t>F.E.C training is an alternative way of looking for a job, especially </a:t>
            </a:r>
            <a:r>
              <a:rPr lang="en-US" b="1" i="1" dirty="0"/>
              <a:t>in situations where the job seeker needs to update his/her skills</a:t>
            </a:r>
            <a:r>
              <a:rPr lang="en-US" dirty="0"/>
              <a:t>.</a:t>
            </a:r>
          </a:p>
          <a:p>
            <a:r>
              <a:rPr lang="en-US" dirty="0"/>
              <a:t>More information, example of F.E.C. training at Aalto university:</a:t>
            </a:r>
            <a:br>
              <a:rPr lang="en-US" dirty="0"/>
            </a:br>
            <a:r>
              <a:rPr lang="en-US" sz="1050" dirty="0">
                <a:hlinkClick r:id="rId3"/>
              </a:rPr>
              <a:t>https://www.aaltoee.fi/en/services-for-organizations/recruitment-training-programs#further-educated-with-companies-f.e.c</a:t>
            </a:r>
            <a:r>
              <a:rPr lang="en-US" sz="1050" dirty="0"/>
              <a:t> </a:t>
            </a:r>
          </a:p>
          <a:p>
            <a:endParaRPr lang="fi-FI" sz="1050" dirty="0"/>
          </a:p>
          <a:p>
            <a:endParaRPr lang="fi-FI" dirty="0"/>
          </a:p>
          <a:p>
            <a:endParaRPr lang="fi-FI" dirty="0"/>
          </a:p>
        </p:txBody>
      </p:sp>
      <p:sp>
        <p:nvSpPr>
          <p:cNvPr id="6" name="Dian numeron paikkamerkki 5"/>
          <p:cNvSpPr>
            <a:spLocks noGrp="1"/>
          </p:cNvSpPr>
          <p:nvPr>
            <p:ph type="sldNum" sz="quarter" idx="12"/>
          </p:nvPr>
        </p:nvSpPr>
        <p:spPr/>
        <p:txBody>
          <a:bodyPr/>
          <a:lstStyle/>
          <a:p>
            <a:fld id="{3065C9E5-8AC3-DF4B-BA99-CB03B9370A98}" type="slidenum">
              <a:rPr lang="fi-FI" smtClean="0"/>
              <a:pPr/>
              <a:t>6</a:t>
            </a:fld>
            <a:endParaRPr lang="fi-FI"/>
          </a:p>
        </p:txBody>
      </p:sp>
    </p:spTree>
    <p:extLst>
      <p:ext uri="{BB962C8B-B14F-4D97-AF65-F5344CB8AC3E}">
        <p14:creationId xmlns:p14="http://schemas.microsoft.com/office/powerpoint/2010/main" val="2304886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iruutu 1"/>
          <p:cNvSpPr txBox="1"/>
          <p:nvPr/>
        </p:nvSpPr>
        <p:spPr>
          <a:xfrm>
            <a:off x="1576039" y="2014653"/>
            <a:ext cx="6623823" cy="2123658"/>
          </a:xfrm>
          <a:prstGeom prst="rect">
            <a:avLst/>
          </a:prstGeom>
          <a:noFill/>
        </p:spPr>
        <p:txBody>
          <a:bodyPr wrap="square" rtlCol="0">
            <a:spAutoFit/>
          </a:bodyPr>
          <a:lstStyle/>
          <a:p>
            <a:pPr algn="l"/>
            <a:r>
              <a:rPr lang="fi-FI" sz="1650" b="1" dirty="0">
                <a:solidFill>
                  <a:schemeClr val="bg1"/>
                </a:solidFill>
              </a:rPr>
              <a:t>More </a:t>
            </a:r>
            <a:r>
              <a:rPr lang="fi-FI" sz="1650" b="1" dirty="0" err="1">
                <a:solidFill>
                  <a:schemeClr val="bg1"/>
                </a:solidFill>
              </a:rPr>
              <a:t>information</a:t>
            </a:r>
            <a:r>
              <a:rPr lang="fi-FI" sz="1650" b="1" dirty="0">
                <a:solidFill>
                  <a:schemeClr val="bg1"/>
                </a:solidFill>
              </a:rPr>
              <a:t> on </a:t>
            </a:r>
            <a:r>
              <a:rPr lang="fi-FI" sz="1650" b="1" dirty="0" err="1">
                <a:solidFill>
                  <a:schemeClr val="bg1"/>
                </a:solidFill>
              </a:rPr>
              <a:t>the</a:t>
            </a:r>
            <a:r>
              <a:rPr lang="fi-FI" sz="1650" b="1" dirty="0">
                <a:solidFill>
                  <a:schemeClr val="bg1"/>
                </a:solidFill>
              </a:rPr>
              <a:t> </a:t>
            </a:r>
            <a:r>
              <a:rPr lang="fi-FI" sz="1650" b="1" dirty="0" err="1">
                <a:solidFill>
                  <a:schemeClr val="bg1"/>
                </a:solidFill>
              </a:rPr>
              <a:t>public</a:t>
            </a:r>
            <a:r>
              <a:rPr lang="fi-FI" sz="1650" b="1" dirty="0">
                <a:solidFill>
                  <a:schemeClr val="bg1"/>
                </a:solidFill>
              </a:rPr>
              <a:t> </a:t>
            </a:r>
            <a:r>
              <a:rPr lang="fi-FI" sz="1650" b="1" dirty="0" err="1">
                <a:solidFill>
                  <a:schemeClr val="bg1"/>
                </a:solidFill>
              </a:rPr>
              <a:t>employment</a:t>
            </a:r>
            <a:r>
              <a:rPr lang="fi-FI" sz="1650" b="1" dirty="0">
                <a:solidFill>
                  <a:schemeClr val="bg1"/>
                </a:solidFill>
              </a:rPr>
              <a:t> and business </a:t>
            </a:r>
            <a:r>
              <a:rPr lang="fi-FI" sz="1650" b="1" dirty="0" err="1">
                <a:solidFill>
                  <a:schemeClr val="bg1"/>
                </a:solidFill>
              </a:rPr>
              <a:t>services</a:t>
            </a:r>
            <a:r>
              <a:rPr lang="fi-FI" sz="1650" b="1" dirty="0">
                <a:solidFill>
                  <a:schemeClr val="bg1"/>
                </a:solidFill>
              </a:rPr>
              <a:t> in Finland:</a:t>
            </a:r>
            <a:br>
              <a:rPr lang="fi-FI" sz="1650" b="1" dirty="0">
                <a:solidFill>
                  <a:schemeClr val="bg1"/>
                </a:solidFill>
              </a:rPr>
            </a:br>
            <a:endParaRPr lang="fi-FI" sz="1650" b="1" dirty="0">
              <a:solidFill>
                <a:schemeClr val="bg1"/>
              </a:solidFill>
            </a:endParaRPr>
          </a:p>
          <a:p>
            <a:pPr algn="l"/>
            <a:r>
              <a:rPr lang="fi-FI" sz="1650" dirty="0" err="1">
                <a:solidFill>
                  <a:schemeClr val="bg1"/>
                </a:solidFill>
              </a:rPr>
              <a:t>Ministry</a:t>
            </a:r>
            <a:r>
              <a:rPr lang="fi-FI" sz="1650" dirty="0">
                <a:solidFill>
                  <a:schemeClr val="bg1"/>
                </a:solidFill>
              </a:rPr>
              <a:t> of </a:t>
            </a:r>
            <a:r>
              <a:rPr lang="fi-FI" sz="1650" dirty="0" err="1">
                <a:solidFill>
                  <a:schemeClr val="bg1"/>
                </a:solidFill>
              </a:rPr>
              <a:t>Economic</a:t>
            </a:r>
            <a:r>
              <a:rPr lang="fi-FI" sz="1650" dirty="0">
                <a:solidFill>
                  <a:schemeClr val="bg1"/>
                </a:solidFill>
              </a:rPr>
              <a:t> </a:t>
            </a:r>
            <a:r>
              <a:rPr lang="fi-FI" sz="1650" dirty="0" err="1">
                <a:solidFill>
                  <a:schemeClr val="bg1"/>
                </a:solidFill>
              </a:rPr>
              <a:t>Affairs</a:t>
            </a:r>
            <a:r>
              <a:rPr lang="fi-FI" sz="1650" dirty="0">
                <a:solidFill>
                  <a:schemeClr val="bg1"/>
                </a:solidFill>
              </a:rPr>
              <a:t> and </a:t>
            </a:r>
            <a:r>
              <a:rPr lang="fi-FI" sz="1650" dirty="0" err="1">
                <a:solidFill>
                  <a:schemeClr val="bg1"/>
                </a:solidFill>
              </a:rPr>
              <a:t>Employment</a:t>
            </a:r>
            <a:endParaRPr lang="fi-FI" sz="1650" dirty="0">
              <a:solidFill>
                <a:schemeClr val="bg1"/>
              </a:solidFill>
            </a:endParaRPr>
          </a:p>
          <a:p>
            <a:r>
              <a:rPr lang="fi-FI" sz="1650" dirty="0">
                <a:solidFill>
                  <a:schemeClr val="bg1"/>
                </a:solidFill>
                <a:hlinkClick r:id="rId2"/>
              </a:rPr>
              <a:t>https://tem.fi/en/public-employment-and-business-services</a:t>
            </a:r>
            <a:endParaRPr lang="fi-FI" sz="1650" dirty="0">
              <a:solidFill>
                <a:schemeClr val="bg1"/>
              </a:solidFill>
            </a:endParaRPr>
          </a:p>
          <a:p>
            <a:r>
              <a:rPr lang="fi-FI" sz="1650" dirty="0">
                <a:solidFill>
                  <a:schemeClr val="bg1"/>
                </a:solidFill>
              </a:rPr>
              <a:t>Digital </a:t>
            </a:r>
            <a:r>
              <a:rPr lang="fi-FI" sz="1650" dirty="0" err="1">
                <a:solidFill>
                  <a:schemeClr val="bg1"/>
                </a:solidFill>
              </a:rPr>
              <a:t>service</a:t>
            </a:r>
            <a:r>
              <a:rPr lang="fi-FI" sz="1650" dirty="0">
                <a:solidFill>
                  <a:schemeClr val="bg1"/>
                </a:solidFill>
              </a:rPr>
              <a:t> </a:t>
            </a:r>
            <a:r>
              <a:rPr lang="fi-FI" sz="1650" dirty="0" err="1">
                <a:solidFill>
                  <a:schemeClr val="bg1"/>
                </a:solidFill>
              </a:rPr>
              <a:t>platform</a:t>
            </a:r>
            <a:r>
              <a:rPr lang="fi-FI" sz="1650" dirty="0">
                <a:solidFill>
                  <a:schemeClr val="bg1"/>
                </a:solidFill>
              </a:rPr>
              <a:t> Job Market Finland </a:t>
            </a:r>
          </a:p>
          <a:p>
            <a:r>
              <a:rPr lang="fi-FI" sz="1650" dirty="0">
                <a:solidFill>
                  <a:schemeClr val="bg1"/>
                </a:solidFill>
                <a:hlinkClick r:id="rId3"/>
              </a:rPr>
              <a:t>https://tyomarkkinatori.fi/en</a:t>
            </a:r>
            <a:r>
              <a:rPr lang="fi-FI" sz="1650" dirty="0">
                <a:solidFill>
                  <a:schemeClr val="bg1"/>
                </a:solidFill>
              </a:rPr>
              <a:t> </a:t>
            </a:r>
          </a:p>
          <a:p>
            <a:endParaRPr lang="fi-FI" sz="1650" dirty="0">
              <a:solidFill>
                <a:schemeClr val="bg1"/>
              </a:solidFill>
            </a:endParaRPr>
          </a:p>
        </p:txBody>
      </p:sp>
    </p:spTree>
    <p:extLst>
      <p:ext uri="{BB962C8B-B14F-4D97-AF65-F5344CB8AC3E}">
        <p14:creationId xmlns:p14="http://schemas.microsoft.com/office/powerpoint/2010/main" val="2585469274"/>
      </p:ext>
    </p:extLst>
  </p:cSld>
  <p:clrMapOvr>
    <a:masterClrMapping/>
  </p:clrMapOvr>
</p:sld>
</file>

<file path=ppt/theme/theme1.xml><?xml version="1.0" encoding="utf-8"?>
<a:theme xmlns:a="http://schemas.openxmlformats.org/drawingml/2006/main" name="TEM">
  <a:themeElements>
    <a:clrScheme name="TEM 2021 01">
      <a:dk1>
        <a:srgbClr val="000000"/>
      </a:dk1>
      <a:lt1>
        <a:srgbClr val="FFFFFF"/>
      </a:lt1>
      <a:dk2>
        <a:srgbClr val="201E5B"/>
      </a:dk2>
      <a:lt2>
        <a:srgbClr val="DDBF8C"/>
      </a:lt2>
      <a:accent1>
        <a:srgbClr val="554596"/>
      </a:accent1>
      <a:accent2>
        <a:srgbClr val="008B3B"/>
      </a:accent2>
      <a:accent3>
        <a:srgbClr val="4565AD"/>
      </a:accent3>
      <a:accent4>
        <a:srgbClr val="E5231B"/>
      </a:accent4>
      <a:accent5>
        <a:srgbClr val="B63E8F"/>
      </a:accent5>
      <a:accent6>
        <a:srgbClr val="894997"/>
      </a:accent6>
      <a:hlink>
        <a:srgbClr val="0066CF"/>
      </a:hlink>
      <a:folHlink>
        <a:srgbClr val="485CC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sz="1650" dirty="0" err="1" smtClean="0"/>
        </a:defPPr>
      </a:lstStyle>
    </a:txDef>
  </a:objectDefaults>
  <a:extraClrSchemeLst/>
  <a:extLst>
    <a:ext uri="{05A4C25C-085E-4340-85A3-A5531E510DB2}">
      <thm15:themeFamily xmlns:thm15="http://schemas.microsoft.com/office/thememl/2012/main" name="Esitys2" id="{5BBF5E37-AD90-41F6-ACD4-2D6609A7C21E}" vid="{8F5FACD4-ED0E-4689-895E-AADAA6289A9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PP_TEM_laajakuva_EN_pohja_RGB</Template>
  <TotalTime>784</TotalTime>
  <Words>1014</Words>
  <Application>Microsoft Office PowerPoint</Application>
  <PresentationFormat>Presentación en pantalla (16:9)</PresentationFormat>
  <Paragraphs>63</Paragraphs>
  <Slides>7</Slides>
  <Notes>5</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vt:i4>
      </vt:variant>
    </vt:vector>
  </HeadingPairs>
  <TitlesOfParts>
    <vt:vector size="11" baseType="lpstr">
      <vt:lpstr>Arial</vt:lpstr>
      <vt:lpstr>Calibri</vt:lpstr>
      <vt:lpstr>Wingdings</vt:lpstr>
      <vt:lpstr>TEM</vt:lpstr>
      <vt:lpstr>Analyzing changes in the labour market &amp; measures to adopt to improve jobseekers’ employability and employers’ recruitment skills –   some best practices from the Finnish PES</vt:lpstr>
      <vt:lpstr>Labour Market Roadmap project</vt:lpstr>
      <vt:lpstr>Work ability programme</vt:lpstr>
      <vt:lpstr>IMAGO couching to strenghten diversity and employer image</vt:lpstr>
      <vt:lpstr>Employ with competence – good recruitment and employer skills for small entrepreneurs</vt:lpstr>
      <vt:lpstr>Further educated with companies – F.E.C. trainings</vt:lpstr>
      <vt:lpstr>Presentación de PowerPoint</vt:lpstr>
    </vt:vector>
  </TitlesOfParts>
  <Company>Suomen valtion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Wessman Jenni (TEM)</dc:creator>
  <cp:lastModifiedBy>Jordi Delgado Avilés</cp:lastModifiedBy>
  <cp:revision>77</cp:revision>
  <cp:lastPrinted>2022-09-22T13:02:40Z</cp:lastPrinted>
  <dcterms:created xsi:type="dcterms:W3CDTF">2022-09-15T06:46:54Z</dcterms:created>
  <dcterms:modified xsi:type="dcterms:W3CDTF">2023-05-17T05:51:37Z</dcterms:modified>
</cp:coreProperties>
</file>